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27" r:id="rId3"/>
    <p:sldId id="309" r:id="rId4"/>
    <p:sldId id="329" r:id="rId5"/>
    <p:sldId id="330" r:id="rId6"/>
    <p:sldId id="331" r:id="rId7"/>
    <p:sldId id="328" r:id="rId8"/>
    <p:sldId id="337" r:id="rId9"/>
    <p:sldId id="338" r:id="rId10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74">
          <p15:clr>
            <a:srgbClr val="A4A3A4"/>
          </p15:clr>
        </p15:guide>
        <p15:guide id="4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1" y="77"/>
      </p:cViewPr>
      <p:guideLst>
        <p:guide orient="horz" pos="2160"/>
        <p:guide pos="3840"/>
        <p:guide orient="horz" pos="237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67357025302912E-2"/>
          <c:y val="0.11518409637882059"/>
          <c:w val="0.63901622102127198"/>
          <c:h val="0.7735680402673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ОТГ</c:v>
                </c:pt>
                <c:pt idx="1">
                  <c:v>РДА, МВК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66769393164308"/>
          <c:y val="0.43034495688038998"/>
          <c:w val="0.28077381005328783"/>
          <c:h val="0.5272190976127985"/>
        </c:manualLayout>
      </c:layout>
      <c:overlay val="0"/>
      <c:txPr>
        <a:bodyPr/>
        <a:lstStyle/>
        <a:p>
          <a:pPr>
            <a:defRPr sz="2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1"/>
                <c:pt idx="0">
                  <c:v>ОТГ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2691092969445361"/>
          <c:y val="0.26439759331567164"/>
          <c:w val="0.22476993763748346"/>
          <c:h val="0.11975797810637684"/>
        </c:manualLayout>
      </c:layout>
      <c:overlay val="0"/>
      <c:txPr>
        <a:bodyPr/>
        <a:lstStyle/>
        <a:p>
          <a:pPr>
            <a:defRPr sz="2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ОТГ</c:v>
                </c:pt>
                <c:pt idx="1">
                  <c:v>РДА, МВК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547348418798988E-2"/>
          <c:y val="4.2191880903471299E-2"/>
          <c:w val="0.94145271447553369"/>
          <c:h val="0.819227352307294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27406524683279E-2"/>
                  <c:y val="-5.4773086316777346E-3"/>
                </c:manualLayout>
              </c:layout>
              <c:tx>
                <c:rich>
                  <a:bodyPr/>
                  <a:lstStyle/>
                  <a:p>
                    <a:r>
                      <a:rPr lang="en-US" sz="3000" b="0" i="1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983720753336393E-3"/>
                  <c:y val="-0.10427616739456665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baseline="0" dirty="0" smtClean="0">
                        <a:solidFill>
                          <a:schemeClr val="tx1"/>
                        </a:solidFill>
                      </a:rPr>
                      <a:t>99</a:t>
                    </a:r>
                    <a:endParaRPr lang="en-US" sz="2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1917276273664804"/>
                </c:manualLayout>
              </c:layout>
              <c:spPr/>
              <c:txPr>
                <a:bodyPr/>
                <a:lstStyle/>
                <a:p>
                  <a:pPr algn="ctr" rtl="0">
                    <a:defRPr sz="3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931664"/>
        <c:axId val="160924216"/>
        <c:axId val="0"/>
      </c:bar3DChart>
      <c:catAx>
        <c:axId val="16093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24216"/>
        <c:crosses val="autoZero"/>
        <c:auto val="1"/>
        <c:lblAlgn val="ctr"/>
        <c:lblOffset val="100"/>
        <c:noMultiLvlLbl val="0"/>
      </c:catAx>
      <c:valAx>
        <c:axId val="160924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93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5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7656078854262"/>
          <c:y val="7.8760839576148253E-2"/>
          <c:w val="0.59856040252493137"/>
          <c:h val="0.87163087099815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ОТГ</c:v>
                </c:pt>
                <c:pt idx="1">
                  <c:v>інше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512228719728865"/>
                  <c:y val="9.021272664192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858807114584916E-2"/>
                  <c:y val="-0.1833208887682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393284555436082E-2"/>
                  <c:y val="-0.20762173047334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04965555621137"/>
                  <c:y val="4.7815790267595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спортивно-масові заходи</c:v>
                </c:pt>
                <c:pt idx="1">
                  <c:v>придбання інвентаря і обладнання</c:v>
                </c:pt>
                <c:pt idx="2">
                  <c:v>ремонт та реконструкцію спортивних споруд</c:v>
                </c:pt>
                <c:pt idx="3">
                  <c:v>будівництво нових спортивних споруд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1.9</c:v>
                </c:pt>
                <c:pt idx="2">
                  <c:v>3.7999999999999999E-2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67662130226303"/>
          <c:y val="1.7167445454534557E-3"/>
          <c:w val="0.30760052952435563"/>
          <c:h val="0.75203412073490816"/>
        </c:manualLayout>
      </c:layout>
      <c:overlay val="0"/>
      <c:txPr>
        <a:bodyPr/>
        <a:lstStyle/>
        <a:p>
          <a:pPr>
            <a:defRPr sz="2000" kern="2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0.36074</cdr:x>
      <cdr:y>0.38144</cdr:y>
    </cdr:from>
    <cdr:to>
      <cdr:x>0.76644</cdr:x>
      <cdr:y>0.56727</cdr:y>
    </cdr:to>
    <cdr:sp macro="" textlink="">
      <cdr:nvSpPr>
        <cdr:cNvPr id="2" name="TextBox 8"/>
        <cdr:cNvSpPr txBox="1"/>
      </cdr:nvSpPr>
      <cdr:spPr>
        <a:xfrm xmlns:a="http://schemas.openxmlformats.org/drawingml/2006/main" rot="177578">
          <a:off x="2031814" y="1768852"/>
          <a:ext cx="2285063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uk-UA" sz="2500" b="1" dirty="0" smtClean="0"/>
            <a:t>18</a:t>
          </a:r>
          <a:r>
            <a:rPr lang="uk-UA" sz="2000" b="1" dirty="0" smtClean="0"/>
            <a:t> майданчиків  </a:t>
          </a:r>
        </a:p>
        <a:p xmlns:a="http://schemas.openxmlformats.org/drawingml/2006/main">
          <a:pPr algn="ctr"/>
          <a:r>
            <a:rPr lang="uk-UA" sz="2500" b="1" dirty="0" smtClean="0"/>
            <a:t>+ 3</a:t>
          </a:r>
          <a:r>
            <a:rPr lang="uk-UA" sz="2000" b="1" dirty="0" smtClean="0"/>
            <a:t> стадіони</a:t>
          </a:r>
          <a:endParaRPr lang="uk-UA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0.6068</cdr:x>
      <cdr:y>0.0598</cdr:y>
    </cdr:from>
    <cdr:to>
      <cdr:x>0.72876</cdr:x>
      <cdr:y>0.29236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9866" y="235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0.57741</cdr:x>
      <cdr:y>0.14525</cdr:y>
    </cdr:from>
    <cdr:to>
      <cdr:x>0.63665</cdr:x>
      <cdr:y>0.29808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66308" y="622316"/>
          <a:ext cx="345371" cy="654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uk-UA" sz="3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0.24913</cdr:x>
      <cdr:y>0.56811</cdr:y>
    </cdr:from>
    <cdr:to>
      <cdr:x>0.30836</cdr:x>
      <cdr:y>0.72093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67989" y="2233749"/>
          <a:ext cx="444138" cy="60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uk-UA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77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3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1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43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6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988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53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19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6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3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9F52-1EDB-40B7-A619-7DEAC7E6D9EF}" type="datetimeFigureOut">
              <a:rPr lang="uk-UA" smtClean="0"/>
              <a:pPr/>
              <a:t>08.10.2020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8295-FE34-49C7-9B13-9799D80104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62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C1623-4C00-5A4F-9CDF-3FBE90CF5F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76" y="4276118"/>
            <a:ext cx="2451370" cy="1838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89A780-3C83-614A-8978-31A345D83D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4538" y="4276118"/>
            <a:ext cx="3787526" cy="1838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98F27A-2A76-EF4F-9C03-1AA860BFF8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2856" y="4276118"/>
            <a:ext cx="2449955" cy="183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A8C3DC-D50D-EA46-8FB5-D8BC92E859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8165" y="4276118"/>
            <a:ext cx="2678507" cy="17836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C05C71-CEB1-CF48-B08A-0E390615B758}"/>
              </a:ext>
            </a:extLst>
          </p:cNvPr>
          <p:cNvSpPr/>
          <p:nvPr/>
        </p:nvSpPr>
        <p:spPr>
          <a:xfrm>
            <a:off x="313509" y="509452"/>
            <a:ext cx="11633163" cy="35761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48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DA23137C-6630-1E47-8695-2C0A60B2B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49" y="757646"/>
            <a:ext cx="11162901" cy="3115897"/>
          </a:xfrm>
        </p:spPr>
        <p:txBody>
          <a:bodyPr anchor="t">
            <a:normAutofit fontScale="90000"/>
          </a:bodyPr>
          <a:lstStyle/>
          <a:p>
            <a:r>
              <a:rPr lang="uk-UA" sz="5000" b="1" dirty="0" smtClean="0">
                <a:solidFill>
                  <a:schemeClr val="bg1"/>
                </a:solidFill>
              </a:rPr>
              <a:t>Про розвиток галузі фізичної культури та спорту в умовах нового територіального устрою </a:t>
            </a:r>
            <a:br>
              <a:rPr lang="uk-UA" sz="5000" b="1" dirty="0" smtClean="0">
                <a:solidFill>
                  <a:schemeClr val="bg1"/>
                </a:solidFill>
              </a:rPr>
            </a:br>
            <a:r>
              <a:rPr lang="uk-UA" sz="5000" b="1" dirty="0" smtClean="0">
                <a:solidFill>
                  <a:schemeClr val="bg1"/>
                </a:solidFill>
              </a:rPr>
              <a:t>Львівської області</a:t>
            </a:r>
            <a:r>
              <a:rPr lang="uk-UA" sz="5400" dirty="0" smtClean="0"/>
              <a:t/>
            </a:r>
            <a:br>
              <a:rPr lang="uk-UA" sz="5400" dirty="0" smtClean="0"/>
            </a:br>
            <a:endParaRPr lang="en-US" sz="3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3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50" y="365125"/>
            <a:ext cx="9797142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ОТГ у Львівській області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2697" y="1828800"/>
          <a:ext cx="370985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785463" y="1319349"/>
          <a:ext cx="4088674" cy="384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338" y="5159828"/>
            <a:ext cx="1593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2019 рік</a:t>
            </a:r>
            <a:endParaRPr lang="uk-UA" sz="2200" b="1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012655" y="1835514"/>
          <a:ext cx="3315608" cy="293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78387" y="5286102"/>
            <a:ext cx="1506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2021 рік</a:t>
            </a:r>
            <a:endParaRPr lang="uk-UA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95026" y="5246913"/>
            <a:ext cx="1597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2020 рік</a:t>
            </a:r>
            <a:endParaRPr lang="uk-UA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59428" y="3135086"/>
            <a:ext cx="80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36</a:t>
            </a:r>
            <a:endParaRPr lang="uk-UA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3300" y="3108960"/>
            <a:ext cx="77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41</a:t>
            </a:r>
            <a:endParaRPr lang="uk-UA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44593" y="3212159"/>
            <a:ext cx="775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73</a:t>
            </a:r>
            <a:endParaRPr lang="uk-UA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940531" y="1922929"/>
          <a:ext cx="5632396" cy="463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83772" y="0"/>
            <a:ext cx="10506892" cy="112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</a:rPr>
              <a:t>Кількість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облаштованих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спортивних майданчиків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noProof="0" dirty="0" smtClean="0">
                <a:solidFill>
                  <a:schemeClr val="accent1">
                    <a:lumMod val="50000"/>
                  </a:schemeClr>
                </a:solidFill>
              </a:rPr>
              <a:t>загалом  і  в т.ч. в ОТГ</a:t>
            </a:r>
            <a:endParaRPr kumimoji="0" lang="uk-UA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2069" y="806919"/>
            <a:ext cx="11643360" cy="5802886"/>
            <a:chOff x="222069" y="806919"/>
            <a:chExt cx="11643360" cy="5802886"/>
          </a:xfrm>
        </p:grpSpPr>
        <p:pic>
          <p:nvPicPr>
            <p:cNvPr id="8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3857" y="3598817"/>
              <a:ext cx="4461572" cy="301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069" y="806919"/>
              <a:ext cx="3622522" cy="246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854" y="0"/>
            <a:ext cx="9744891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 71 ДЮСШ  в ОТГ працюють 7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3168287" y="1130073"/>
          <a:ext cx="5830025" cy="428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У Давидівській ОТГ запрацювала нова дитячо-юнацька спортивна школа на 150  учнів - ZAXI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У Давидівській ОТГ запрацювала нова дитячо-юнацька спортивна школа на 150  учнів - ZAXI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data:image/jpeg;base64,/9j/4AAQSkZJRgABAQAAAQABAAD/2wCEAAkGBxMTEhUTExMWFhUXGB4aGBgYGRgYGxgYFxgWGBgZGhgYHSggGB0lHRcYIjEhJSktLi4uHR8zODMtNygtLisBCgoKDg0OGhAQGy0lHyUrMC8wLS0tLS0tLS0vLS0tLS0tLS0tLS0tLS0tLS0tLS0tLS0tLS0tLS0tLS0tLS0tLf/AABEIAKgBLAMBIgACEQEDEQH/xAAcAAABBQEBAQAAAAAAAAAAAAAGAgMEBQcAAQj/xABBEAACAQIEBAQEAwYFAgYDAAABAhEAAwQSITEFBkFREyJhcTKBkaEUQrEHI1LB0fAzYoKS8XLhFSRzorLiFkNT/8QAGQEAAwEBAQAAAAAAAAAAAAAAAAECAwQF/8QAKBEAAgICAgEEAQQDAAAAAAAAAAECEQMSITFBBBMiUTJhcYHBBRQj/9oADAMBAAIRAxEAPwDY2tKfyj6Cmmwls/l/WnM1eZq4TooYbhyHvTT8JXo32qbmrwvVWxUVVzg56EGox4Q46fQj+dXuauz01Jj1B1+GP/Aflr+lMvgmG4I9xRQHrvEp7sWoIiwdaSbBovJB3FIayh/Kv0FNZBaAkbRpprevtRY2Ctfw/c0y3C7fqPmP6U/cFqDBT0rvDHaiJ+Dr0b6ikHgbEaMp+o/lT9xC1B57faqDH8qLcdn8Vgzdwp9gNJAFHR4Jc7T7Efzpl+F3B+Q/rVLIKjP7vKV38t4H0cNH0zFftUO5ytiJ2tAHTMoVYGnRUUnbvPrWiPhGHQj3EU0bBqvcFqil4fw1bK5Vn1JJJJ9zUwCpps0kpSsdEYKKbcdtKkvb9K88L0osVEcWhXos0+bcUnIe9FgNA/OvGUmnhar2KdgMqKcBpZBrxbfpRYDTGelKW2KdKD/ivAvanYCRYHeuA7a054M9a9CRQAkq3/FeC2R0p8T0FeZT1oASjCvTd7fenVIFeMw7UAN5Z319/wClO5B2rxbfv8q9Nhe9ABbNeZqaLHtSWuRqZEf30rl0a8GuyH81JLUxbxKsJBkUrNSKHJrs1NzXhNADmauzU1NdmoBjuauzU1NdNAIdLV5mprNXmagY9mp+0+gqBmqRbbQUEyJQevBfFMF6QAdKCCZ4o70khG3Cn5CowQ/f7UvqaAFtgrR/IPlp+lMnhNrsR8/61yA/avTdI3PanY6GW4InRiPeDTNzgHZx9CP51Y272+57UgYgx7CfemmKirfgL9Mp+f8A2phuC3B+X7j+tX34n9RSvxO/p96ezQgcbhdwbqfpTTYEjcH6Gi0Ygfp96Wbop7MQG/h68awaNPKegPypu/hkjVF+gqtgA4WPSvDa9KKTgrR/L9Cf60huF2+7D5j+lG46BoWfevPCAohPBl6MfmAaQeCnoy/enuhUUi2zXhtHrVw3CXHSfYj+dNHh1z+A/b+VPYKK2I6E+wn7VDv4lxEWW+Y/mSPXadtJEkXjYRh0O3UHemzZNGwUDVnFXWIylWBO4VnGg6skKuvqd9J1Im4c3CJZcp7eX6+V2A9pNXBtHtSfB9PtRsFFiti4Pzfcn9a9XNDZp2Ovljb0NTIqDxrHJYsXb1wkIikmBJ7AAdSSQAO5FW+hFbhev/U3/wAjUbi1xijW1R2Nwlcy6ZIWc2YEEaxG2vUULYTn8DV8HiVtEybkBoBO5Uaxr0Joj4hi81qLedjd+B7ebQZQwfMu3T3mKyxxakaPogcGOJLgjxDESLrMF10IiT5xvB+fQjuK8Zui4WtXbipBAGSRNtsrESvqBE/IUngmIxLPP724BEi42QQwjcycw3ytr/K35mxDqE8J8rhsxGVWlIYT5hA1A1966WkT56PLnE7qYc5zkumVtlsp8RokNlGw7jpBqFwfmK9ccAxcUx/hpqA2gck6FN9R/wAsYbjr5w190KKdQqqzKYIB021O/Y/OrLjHERZA8I2wxILKQPhIMHRhBmI176GlUR014GuJ8yNbuFVFpkgalspDTDCZg9Nh1ipp45+4N0KCw0ZNV82mZQSNYmdtYqu4P4V/R7KA6sCiEIQSMwLHQktqV6xOtecbx9nxfDvWXOQSrBhBzrroGB2kbRPXrS0j9Cuiw4bx9brZShQxIDMJaNwB1jevLnMVoXGtlbgZWg6Aj0Mg6D3imOB4WybZe0hUEnVozTlAkR8Oh6R39apIsLdyst8hGykllZGjTMxkCDudO3rK9qI1INg4O1SLZ0FV+EVQihIyADLl2ywIiNIiIqdaOgrka5op9CrnT0rztpGtKmuDUUTYmSO8TXuc9zvSwaS90Cigs9zNpr6U3eYzr0ry7e10pAad96BocstqKcFwGNB/So6NBml3ekHTahA+R9GB+tJUr7afzimMO8HXanbdqevpt606F0PCJ+L+xS1jcNt/WabFnfXef+1L8I9Y3H2oSEPWtDM7zSsS+nzqOLR020/rS8XsPf8ArTAQHr0Xaj1wNBZMW7SxdqGppatQImB6UHqIGr0PUjpMlh69zA1FD16HosWo+bKH8o+gpP4RP4RSA9L8SjYWrIoeqHneyz4R1UiJUtPVVM/XNlPyqXfx4VggZc51AJEx3y7mo1/M+jGQdx0PuK6pPgiPdmeHEZdM8AiACFgbfM9qIcZxFbOERC5tu6gqwlYyhWPTU9Mup12rrnL1oMdX3ELpBDMANYmBMfId6EuZ+HYvE44q7tZw6wilTMhgCSAPhzEiZjYbxWWP4uzpyTWRJUE/A+NXGLXA5vW0Hn1RVUESXBHxEAE5TG9UmG4tcxV+83gWBbeJVi4YjWAGVgA/lJLZTVWnL97B+Ndssz23RrVxSCGgj4o2eCN/U9zXvDsQlqy11vgEeaAxEkLljfzaDt32p5MvWoYsdXsqD3l/HWfEIS2yswMuSsAL+UAHuJ9d6HeKc14i7ibow1nDeHaY2ib857ptnzAEfCobNG/en+DYNHRfFZWzQy282qRJ6GR10HSoWPwarfu5VDZ2zErEhmIYhhI6jb2rWcmoWZRhGU6QX8tcQe9ZBKZJEqQoCidCBBMsGBnofWhN8azt/i9DLQAxM6NJEgbafptVrheOrassbpyW4OVyVWfylVkyXnMfp2oTsbgZSR0MAyNoNTOTpUa4Yq2aPgeFogzZizsmVnBIJGmo1kHbXfaqG22HW6JstCnLmL5khfKH16FfMQND1k7vcFunwSD4ZsssqVOpzyXkgxuTqNaHuKY5AtyLKqwBhg5PlWAGAOuqjXX113rVulZg7vl2GXC+ZcLcbwrbgHYCMo00gdKvFvmstweHGRcpAcwVbKZDbakbmaNrnEgoLHYCTXF5NZx1CJsQImuS/O9Z4vMWJLF5Hhg/4eT8s6kNvsNyfl0otXGDoaZDVEvivHMPYIW7ft22OoDOoMa6wdhPXan88671lvH8OPxl5mCsXZGAIzQBbVRHaCpPzNHHL7BMNaXoFMDaBmJUAdBBEekUUU4UrLd7yr8TAe5A/WnUNYtzDaGK4liRiFzJbypbWSIVlBBBHvm/1GrHgnNd3CJ+FHhutq4QrvmJ8PKr5AF/hkiZI7DSq1FTqzWTSR1qi43x028It5NGuZQs6wWBY+8BW3/7UL47nC7atA+JuwGYoM2oJhRsfoTSoai2rNGTerBBQtytxtcTY8QkZlJVxEQVAbVTsYYVlpUYlbuNd2/EQbqXc8eFAL2wq9FUCI+dCiTq2z6AApYWgrGc3Je4WcRZuot17StlV18RSSq3IUGQR5vbehr9nnFri4lFz3mS4SjKztckwSHhmMEEakaxMzpToSg5Js1XFYu3aGa7cS2pMAuyoJ7SxGte4iCoI2OoPpBiss52trc4m63UV8qr4fiAwAUtkhdIyli0+oNGXJeFNvClRITxW8NfyokL5U/y5sx+Z2oDRpKRchZpu8wUFmIVQJLEgAAakknQAd6yW7xO6cXeyuVYXHUHMQyiWI0AjQjUdetSucuKeLhLaIzhb93K5JkTaWSoEnQuBv8Aw+oqG0mkaOEqtdBq/OGD8G9dt3VueChdlWQx6KFDATmYhQRpJFUnK/P9zEX7dq7hDbW7IV1OZVYAkKx9YiYXUjTXQHscIW1at3M4zM6gaatMlgfYCflV7yPxGymTNcVWutNuSPNBEEdgWUDWJqpNJN0Glds1mvapuG464Wm4CuZZKMQxU5sqxHQqCY6aU1x3m7CYMf8AmLwViJVACzsJIBCLqBIIkwNN6iL3Voi67M0wLi/iPGxGe9c+KSTAGhhBMKBOgGwBrX+CtNpdWMaS2pIG0nrpAk66ViuC4/hbmLa8CLVpixyXCFKzuIGhkyYExMUX8O/apg1drTK4tjRLoBIbTUskZl1mIB9hVuEmaSlHU0c0sGgvmvjCXcCLuHvSGe3kdDBzC4p66giJg9taj8O59tlB47rbujRgZgn+JdPhO/pqOlUvTTlDeKvk536iCno/qzMOFcqYl3KviBYLwSfMzM2pGoiSBJ1I+dGXJFnGWsRcV8S1/ChfK1wkt4kjRcxLAATOsaiNZq3SQsRHVWyswP8As1FTMERlBBB/6dp+VEZykzoyQjGPBN4iCQpEaOkz/CXTN/I/6RVNxNW8U6RqNozabHUR260Acyc537zsltzbsyQMpguJ+JmGsGJgGIPWl8C5xa0gV7efKNGDQSOgYEGfet/ZbRhDKoysvufcdct2FQaC4GDSASVCiRpoCZA09aXyzyvbu4e9ZuliBlKlDE9djIiQPrQhzNzE+LKgqERZhQZknckwJ+nejb9n3N9y8zWLip4gTMHiM4UgEMAPi8wOmhE7RrPsNRRcvUXJ0C/GL1y1d8HVSnlYgkZp1H+kwD6yJqLhuIXF1VyOkTP605zrxZL2JuNbWAhyE/xNbaCR6aR8vaqO3jFltxudvnTSVUzJybdomcVBvDM5logMekbD0HpVbh+P4hbeRXgRElQWAjYGpQvSoP6UPo361VISlJdFjw/jD4f4dbbfHbOquNjI7x+berPEc4KXaLFs2zoSMyM3TN/l0AEEdN96FcXMbaaSe07foaZnXSh8iUmg5xXOyeU2LBVgQWzkQY3AAnUj81WeM5zsPZgEhnGqkGU16xo23TpvFAK4G52g9pH03qJeJDGd/Xv61GkSnOTds1TDOn4dbiXVZTCkj8snUGTp0EESJpnjHF8VduLZwr5VVR4lwDYwCRJBIgFdBrM/LOMNLDSPn7jaNZoz5MNxHOZwDEw5y5jOhBYa6T9qnVR5NVL3GkVPNeBv4e4rtdzl1nOhcfw6MSZJhlMnvVxyzzdiU8O2W8RAg0fUgAAaNv23mpXGi+OhERzbtgqsRqSRLbR0Eeg+VUg4e2HusrjYAeuncdDAFVFpqn2Tki07XRe3+YLdy94jrtCM6AgAjVQWjzdtzE1H43xJHW3dCi2BIIEmSGMk6/FM0zwjl2xcXzX3CwWkCIjXUHSSJ1j5VW8zlVsoq9X09oYmftSUYt8BKU4pBRf55tX7drCJaYFsi52KwrCAuX+KWgScuhNReMcNLtasu3hsJdY0LRCzodIPz17UK8I4TdulSgJIIIjpEEEzRNxTirfiw+Lt5ITKoAJyiZJIkTPcdhApqMel2NTaXy6JTcY/8HByr47YlQ2RyR4fhggE7l82ciNJy71Ucdvph8IbQ8t2+BNtCcltTq4AJJyzKiT1PbRPMvE7N6/ZuoubwgBqpVWAOYDKSTGp1PfbTUa4xea9iHc6TEdgsQoH97zVKDq2RKat6hry5yzYvKsi5JGj59VIUFYG2Uyfv6VYcv8ADl/EFGZ3yMVBttl1UGQAG0bQzrvQ5yrxw4cAFkIGkP4kx0jw0Yaa7kGpnCOOrbxFx1tMwdmZmtE6FyZZA4gegInuZ2h45eTZZIUqLniHHf8Azdx8S7OLIyAiFJtIPLt8TFy0k9SY7DzgX7Vr1sta8FLlssWthnZWt5phc0NKjtGnfag/mjDNlF5JNrS2xO4cFyoYHWSJ/wBvtT37PXXxoJ1LKNp8u2g7yf0o41shpuWo6eZHFy7cuqPELnOgMKZYny+kaSZ9dakDjdy/h7Vq+quyaq6iGg7EjYkdI6dKjc9Kl7FlsOwuEIA5EKpddGy99ev0qJgL0ZUjWY194+VLSMkmKUpJ19Bje4hbeyilG8mqkaEGI9fp60H8U4cLJtqJYHRddRH5NNzJke5oitJKqwHmUZhG+oI9t4ntULF4oeBZufFDrMRMurFo+v2rVQUeiXOUmrInA+YsRZYql5gAZAaWE5WEQdgQzadz03qp5i4w+KxNy++7EQOwUBQB20H1JpoYoC+zusjMWKgxuuwPTU71WoaKS6CU20o/RIU06J+VMgVLYQpPpVIzLzg2NbJ4QY5DcRyP8yhln6OR/pHYURWOG3Lqhlt5htOnT3oP5auA3UU7FgD8yBWvYUALAEAaAVj6n/Iv0sFGCtszXolnntJ8AHw/nK9bQqAp0gHaPWO/tFUdni15Ha5buMhb4o2brqDIPzpgdPWn7Vi34DuzQ4aEWRrJG43iJ1FdTjGPNGicpcX0V1vQQeh+xiP5VJt7Vb2OXhcwV3EKxz22krpGVMpbpPw61UWjoPatIkMm8P4c94kIBoJJMgD3MV3CMWcJi0uEx4dzK8fwmUf/ANrE/KmrOIdfhZl6GCRuCDt6E0UcF5ZtXMKLj2yzuTlXMwzSdICkdJPtUyvyXcaVdg5h+F5f3T3AD4ptljoJBYA69yB9a0zl/ALYtKoRWUgzJEkwSRqNaFONcsvZWxcvSQcQCyqCYRmd0nvqcsDqQB0ks4gXs4W5eQI4CF0aTGokfCYcHSBXDkTTpnZg1qzPOaoOMuIoCeZRA2U5Ukaepoas4YtfZACSC2g9DqdOlEQ4JiGw64sxcV2zO86qxMNmGnUNqNtfSq7gAcY5ih8weNR0dgDPyJ+1adL+DDhu/wBQ9w/I+GewyNdIYfFIGjdIAHc9KznEcNFq+iJLllBAJE5ySIGgG8RWw8Z4muFtG9cGsQix8bAEj0AEST0FZ1a5ZxeKNu9ZUQtuXdjlErBgHcmSdtusVEbbNsqikqDPgOBsqql7MsyzMDU5ZjMetZxzzgRaxDAiGZiQP4V3yzMH4h9K0LguKb8H4rEuLYOYTDFl2ExoToZ9aGV5XxHFLviq6IIJdmmJYzlQD4oGm/Qa1OP8h5q0VFdybw23cdSx1RgSsflgkNM/xCIos/aBfZcMklSVuCPWQ2g07TUbgPCVwOJu2b+aAFAuZcqGRI1JOXzaDXU/KmW4LiOJ4trWfLYtMQHgGANGiIzv5TqdgD2g2otz5JjkUIWuyx5SvAohts0AwwiTrBPTcT09KGueuIqMQyIc2XKrEmZIADAkesg+xrUcByZ+DjwZu2/zK+XxA22ZSoCv08sA9iYArNeZ+QrlnDPjUZmTOxe26kOieKyq/qIykggEAz3ohCpWxZMqljSRX2L34nw7VlWQM0XNvKIJC5huPKxHeBV3zLytaTBm9aDlkALZpiAwUnXY6z7VR8s8MxVu5Yu+G9u1cuBc7gqriZy67kgad+ladxTA+Ja/D3MxF6WZVMFhaKGAQAYkr1mPnCmmppIIU4NsEeQbqZcyZgw3G8sANt9DM+mtUv7Q+IeJjWAbNlCrsBBiSNO2YD3Boz4Rwl8Iga5ZPhvLBkVrjWyDAW4gBaYAh1BHQxAJpOJ8i5rTXgGt3mLuEJkMGYsqsD8LkRsYBOoO9aY4Pa2TOXwSB3lzhovuQz5VESdOpMDX2NTec+Wlw1tbyvmBIQkRo2uhgb0zyhiir5csrdGhI6qCQRO+8fSiT9pd92s2bAXNnDXTlUyWTwxAA1IALE6dtoNTKTWQcYReO/JnNt9K0TkhAFXI4AZWOqhvOD111EaRQ7ytyscRYuXTnkT4arAzFZ+KVJ+IRA10PfQk5IX8KoOJPh+Q3QWlZRviEH8yNKsvSV7irzJuJOBpS5H+OYO22A4oltgfDu2302BW4qsB3/N9x0rP+HqEZWU5SJE/7gZ76CjjgVrEYlMdgrdlbfiwS7yreZxdAfeSQI6Zc1UvBeVLl5XLN4YWQQRLSPI2k6QfvPaoUH0jfHKPylIJeULeQKoFs/uwQdTMZc23SCSI7ChLmFFt8RvhDmVbp+HYbFhp/DqP9J9qJ+VMSmF1uf8A6rj2wg1cwSVCpuSywfnO1V9zkTEkl1AdnDE25/eK2oOuznoYjUwBtRCDtsjNJaqheBvBtOkyDrIPoCKp/AY4YgGYvbn0DAnSpnCGzwe+pPqNGB7g/EPc0xxW4EwwZWjxLzMOvkIudD6Efatkjm2p2CeLQh2nfQH3/sUrFcOe1bs3GEC+rOn/AEq5SftPzq24dy3dvqlwXEAuPlAObNoNyI1Go1nrTHM3ieN4NxpFhVtIOioACAI9DNTw+gaa5aKywakX7mh9qZsJvrTyJJAJ3p+BFvgMILOM8MZoUoRmgnzIj6kaH4v0rVJgn3oDx6NdxpvrbfwyLfnynLmFm2CM228j5VqNjAoyq5J8wDCI2Ikb153rvTzyxi4r7/o2xZFCTT/Qw8NptB2g9CNDI96k8OwYuXUQ7bncaD2+VTuZsL4d0uB5X3P+YAz7SAPvUvliyFBvvoCsKToMo1Y+39K9dyWpzJchPykLSHEWVBADDMpMiHQbE6wdfoe1APE+H/h71yzM5DAJ3KwCpPrBHzmmuG8euLi2xKGVJIy7ZrU6KfWIM7z8wdMvYzC4hbb3EtsYkXLiAgLJBBnbqInQ7jSs/c05NoYvcdWZ/wAE4U+Jui2o8sjOwjyrud/zHYD17a1rXBEXx2VRpaRVAHQPM7+ij+5FDfFuarOFXwbag3FHlQQqrsdcoAVY6AdPnUX9lPF3N3G3sRdEKbbM7kKNc4iToohRHse9WpbckTho3EI/2mXH/Czbgsl22TIDCFbxJ128y2/cTTmG4McUtq6WyWHK3btiMyl1hzkP5FZviXUHUiJMwuO40Yxvw+EvWHVwM5tkOVCanRdNYME9AfkXogs2FVNkWAPTYDXqRJ1qGrkO6iZ5w4n8Te4UsGyGJDdQpIe4rHYkQVB+s60TcycJtWsEPDthBZuKRlgE+ZQxneSDMmSY1mh/l3EYfDYu/dxF3KboaPK7EZnl5yqcsaan+KiDi/HLGItMLDi6Fe0zqA4gC7MEECQcqj6g1E18XZUfyVFPznwa4FtPcu+IguqiDKFlXmWudGbygaQIB01ow4daWyioqhUCCAIAECQB/uIprm+0GtJb0/xrYH+5Y/Q1J4gnkB6DL9Fyk/YmrgkTOTYGYfljNdx1hLqoxcQo8wNt5K5kkaidCIIK9VMGZ+z61kwzWdPGV2YqGBkA5dI6BrbKexmpWG4PdXFXMUp1dI30M9x6GPp60MWOGIMUbN8B289wzIIZmAzKwgrJB2Pas71d0aqO/CYX8fwv4i3av22AZdSGEq9u4sXLTL1BEH3UU7ypgEX4FCrGijYeUjT31qJh7gGGygk5BlMkk+SRJJ1JKga9TJqLwjmgWCyeBeu5NWa3lOXzNoFJBbTWB3rZ1rZjTugvsXDmCk/8ZS36RXvGbQaywIBBKiDsZdRH3pNldZ6knKCIygfCD6xAqh555nt4JsMjKW8RycqkAnLAGh0+K4PmKlpWhKy4tYa3cW5YuqHRgJU7GcwPqNVBnedajcO4Cbd/xXvNcFtCllWABUXCuYs41uN5QuaBoDMkk1H4VxNcR4z2xctHIqfvEIKsS5kCYYa7gxXt7NZuJLJnchbU5nd5AkBATsCZY6KNTvTa5spNrgf41jfBIWNWy69MxaMvedvrQtiscL+IRUOZTB+UEj5EgfWpeJ4lcv3Mj2AioCfELrczMxOUhMoHSdTppprQDxdAo8vkyWw7BdAxGYHNG+2/cDeKq0o2Ci26CPiHBlvY60pdllGAIMEFfMhUH8wLAxscpkETXce4betXLeLv3batbuIqlM2UW/MHaCJDMzA5ROULEnem8BwK1iFTNcundgDcLlWQaQbkkA59ttPepnGuAvcttcvMieGufIsv8I82a42rk+gUe9ZqppyijR3B6tl5xewwNu7ZRHRv8Rg0EZWBzroQ8gnqNhBNQsZxFMtv8VZtG5m8S2rMhMnTMiwTm0kxt8qrOG2Wi2/j3iFS63h+IRbnKIGQafmP2naikWrJsi6oVWZQS4ADN5fLmI1bTTWqxZFLoWTG4VY1/wCLWrWS+9t0a7sFtu7uba7lVTN+YCWAGg6HUXPHrRv3zaOZCXJmVIky4ZSJUgmIIq7wb+JiFuCcqW1UyZAKl9u2hH0oE5RueJxa4xEQrA+uchtfrUqac9UN46gpBXh7tk3QxFvM0KH0zFegzQCNCrR/mojTF27DAtdQRBLsyjQiTqTvqRPc+mg6MEiXCb1x3C54BOVQCugyJAaP801W8UsWkw2JxTWkDv5UbIuZAzLbtkNEqFBUCNoFVkmo8ChBzt/QNcTw7DE4hbUZfGuKIMDJ4jDQj/LtULmsy2EsZAALWckT5ixKHTpBtH61acEslgAJLaHXUxtqT3g70vnrCFL2CuMRGV7MR8D27pJVo/8AUBjtrsalU2jNtpMKOXcBhU4b4l+UyYgeE6gyrBVMbEBTLyDpqTvBGYcywcbiMuq5zE9QAI6VpHEeAs2AtXbYGbOwbpmDXCo1AknygDX8xrNOJ4U28TdRiCVaJBkfCp39J/Wokv8ArL6N3CK9PCW1yd2vr6H+Gct3b+GxGJSYsRpE592uAa6FFhttZqowpOYEa19H8icC8HAYdI1ZRcb/AKrvnI+jAfKsR514CMBxG5YiLZIe3/6dySB/pIK/6amMrbRk1RpHAbZu4UIJW24AzaTKMsiPXL96L8LhgEVd8qgDXoAAKH/2XWfFwTr+e3eMezJbOvvr9KLlwx7HTTQdq5G8qyyi38fBs3GSUvJmDY/CHCnxFVs9sFw3mPwhmCj0h4jXyHqKg8w8xWb2GWzZIId1WACCqBhOhGhgAesnpQJxDEplIBDExoD7GaXwu+zMCq62xn11nIREADXUjTtNdzwxTtsn/YeuqSRWcPxGUfDINPYnHGNAImddaYww8oqbw0Wz4pcMT4Ti3lA/xGGVS0keUAttJmKtSZhwMri4EBfvV9yHw8Yi6SwYw65QsFcwDEl53gHT3ahnvRHydzKMFZustubpDZGJkZma2olewALesR1o2b7GuOjZLRYDMBF1On8vY6VdW8clxIK+4I6SRp6Qw+grAOEc54xcQLr3XvZyAyOZBBOygaIZJgKI12rX8ZfKoWHQGR9P/r9u9Y4/g6fR0zXux2Xa7K4cHt3MaHK5gFI6jVisHTXZSO8T3q+s4g22QGT4ZOk7j+wDQ3ybxtXvXcxGfy5RucoJnQfP6etL575rtYQoioLt5hmiSoVToGZhqZgwvvMfm0nFy5RnCaj8X9FtzXc8S2qpcKkuIYbiVLgjsVM+xAof4VhwApNy9Mxma9dIcqYIYFoMxsRtUfljmVMYHW6gV080jUFTpKneZ0j1G+tDXOHGcXgsR4Vu+PBcZlXIh0zZWDhgZIZSJGhiRtpm226bo1SjCNpWjZ7HEkynpA69soH2K1nXDpvXsTezEstw5irlkUa6MgMZgc3QkA71D4DzUHsg3mUOMwJ6ZVa2Jy+10H1CNFZrzCF8d3tyUdiwzRILHMQe8EkT1ins5KmQ0oPaJsN/i1kAeJcVMw8twMACPc6HvGtL4PbKOT4guq5kMo2BAEaTPuD8qxJG6xRlytzKti2LbZwAGIIgjMz6GJ6BmPuq96hwetGuPNFyuSNlucx4TDKvjYhEYropYM5GwbKNY03695oC534nhsdirZGJQWx4UNMZctwsw80Q2/1FU3NGC/E4S3j7Q+GVYdRaztkJ9V2OvUnpQUswTBIG+h09+1WnsuTCa0m6Nq4fxA22HmB7EEFXA7Ef38qKsVxi2LDPmGbIVU9SxB0A3Gpr5ttuytHmU9dwe4kUV8u8zBmNm6SWB/dseuklSd53jvtvElOCpdFbRyNXwwsPFUXE+Dm86qvlJic0nSTqYy/Wh3E4dmfwnAGd7dsgnRkWbjwRuGUsB61R8+Yiy95b9hgSwGfKdmULkYMO4PyyjYg1TX+J3mRf3rnJqDPmWfL8W/5o360o3qkPJJbN+TWreISzeCJcQZlzKqlSVgwfL/DII27jSKc4xjbl8eHJVSYZRoWJ0gEif5VkfB+MeHCXASimVKwLllju1onvGqHyt1jcHXCOcRavPbuqsmMt1ZKMGAZWI+JFYFTpmiddqrZxvXpkrWdbOqLUcVs2cXawmaSls54/ifL5fcKAfnVhhbF4oqs6i2oEtOWAsjUHbQRM1h34pzdNxmJctnLdc+bNmkeutWvEeY8Swtjx7hCzoSInTdQIb5g1EYuPRbzRl+S/Y0/jPG1S2LVggKT5nJylh2E6wajcLwRS7cxNoZ87AnLBjSDqDqPKNNTqazLE8ZuXQA4Ua7qIn3Ex9KtOEcbuYchrVxkPWIgj1U6N8xVa1zEn3dlUzTrNh7zZnkL1nqYAI+1WvO2Dtpwq+xiQgj5OhhR7D/is24N+0rEWS4YLfVmnzHJ9IUiN+lXmM58GNsNhfw/hq+rMXz6CJAGURNUort9kTycax6Bfl3mezbuoXzIoQo5gmYbMphZP5jrV7+0rmFMSuGFtCCru0kDz5ktrtvqFmD3isxwtom4qA6lgsjuSBNFnNBXNanTVteg+E799KIQSdkTm2qNC4JzJaXCW7N6w1wiWkPlEsxYHY6gkfMVl+IxRv4i7caf3t1jqSxGZtMzHcxGsa0VYT4V1nQGYiZ1oOwLfvPZpPtNaSS2tGUOjSRxrEgAC+8DQAOw0HTehPny49wWrruzMCUkmTBBYa9hlb61dzVVzRrh29GX/AOQH6E0nBLordvsXyzjiUKhiCQJjrGm/WJ6VaXEJ1z3PkxH6UMcqGGPt+k0UUtUxuTXBnN5crsNDr9o0+1ScHq206HT6UnGCLjadv0Fe4a5AOm/WmBGQQtScB8J06/0pi6B8ug/veutMQNOp1n+VTYDdzrT2CYFI7aGmHb71acF5ee95iwW2syTuYGuUdTqNTA13nShXYNpdkTC3ms3EuLEowZZ1EqZEj3FXac2XwigEDKpTqSQbVi3Jk7jwFYHuTVdzG1kXFSysBUAbXNLy069dMvzkdKpbt3oKloqM2lwwhucYa3ftXbRDMBDBdRuPL69ajccxj3MRddgczsTrppso+QAHypfCEt2rZxDmSmiqOrwN+w8w/saxsdjTefOVy6ARM7T1gd6qPHA3zyP8L4hcsN4ltsr7SP79qg8bx9284e42bKAqjaANgANANKbxN3LA60wxzRRKhW+h+0867V7iGk615ZQkhVEsdAB1J0A+Zoz565asWMPZu2TDeGhbtcFwAoY3za6k9PakJWwDsr5j2FSLzwpim8OvX50h2kxQAa8uc4JYwJw5UlsjKBlkNnLdZ2AOsj61VYPHJbwl1CwL3TATrAK+Y9gAG99KpNhSgwbpqOvp2j6UtTT3G+/CHXuZVLHf+dQk9etLxrahegr20NapmYrFXITL1Jk+wpNvDFl09PQAep6Cn8Nwu9eDXEtsyKCSQDGkaT1Ou1I4daR2C3XKpM6fc+9SMfvWbThUsl3uFsvmACksVC5DMmTO4HSl8TuTecIfKgFtT3FpBbzfPKT86McBw/h6Zbq2r48NifGDZ7TZFNwkkMDoqltBOmgmgN1geXadJ7dJjrFKLsGqOxuBNsISIzDuCfoNh77/ACqPdTY+sfSJ/UVKuvcvMFUM07IAWMwBAA1Oij6UxibZVspBBA1BEEE9xuNhTAcvAZB71MtuoXU9h8iRNModI6RSsLZlWBHw7mJA1iT86YiNePmA7KB9RP8AOrNMX4SaRJU6xMfLY1V31/eHrt+goiw9sZACOlNK2DdFBw4t4ysPizT95NX/ABVbl0KJHlMwdJp63YA2AHsIpw2x1mq1J2JPD8XktDOMuXfUER70P8Ow5JAgrmIgHXQ+vXrVi/Dwx+In00+1Lt4OCDJ02k06YrRfZqgcftZsO/SAG/2kN/KK7O1IvX2ykFMwIg+oPcU2SlyVnLRJaYO8GNtt46GimaCuD4g2nAYQfUHX0np3owR5E0ojkBZsl3IUSf8AgfzpQXLp1BP61crw8i0btvLcK/HkOaF/iZT5lEwDoR1kbVW38MQVZ1KK0HsSpIEqDuPUaVFmg7h+CXLqFwQNPKDMuSY0gQNtzFQTZy6NoRuPWiXFcTVEC2AJAgHMT0AmPQTVD4JmSZO/zprkRYYzl4WrYY+a4TIIJgKBqMseY9Z06fOHwm9dNxLNtyoYwRp8O7dOwqTh8dcQQGJ3jXaQO22wpvgl5rWKtXiYi4CT0AJytO/5SaatMTqh/mPku/hsOcUzWzbJ0CsxYZ2AAOm+us+m80I2hpWw81cSS7gmw7G2BBZYYEllJZACCQw2GntWZWsCF1605Qp8EwnsraIqA/I7z1rQcJyGr4W0xuDO4FwsAWBDr5VWGXbvO5b0gONk0U8l8xHDfubwLYcmQRqbTdSB1VuqjrqNzMSTrg2g43yDPOPA2w14W8+fyBh5cpAJK9zuVMaz3qjsAjcGta56xXDsTYLLdJvqD4ZVHBk65WLCMpPfbpWd/hjEA1MU2uQnSfHQ3gbbK4bRSoDjMJnQOukEGQQYOkEd6s+N8YvY64vivplCkJIVss+cqSRmiNoGg0FKxCrdClItlRBR3YjT4cheQEEt5ZBExroai2LRtuHUiY10kGdwQf5VQkWf/wCKfuX1l2H7toKqYjbWGnb+hFCpwroxVhBG4O4oswvEiPiHyUwNfQzHyimOKYlbsQgWDMzJPptoNdqrvxRUlGuGDwsHrWl8J5HwvhWTdIzMoOjMJZhsxGgTMVAOhMgAgmaBzhxVlwnil2xCq2a3/wDzfzJrvAO0iRA0MmQaTizNMg84ctvhcWbcQjmbRmVKnXKHPUHy667E7zTWJ4Sq2i9u6CTshHmAjUE9x8qMeN84/ibD2bmHQlvzFpykbMoI3+f9KGreKZRAy6iDNu25giPiZS23rpSjF+S1OKTVX/RGt8QvrY8EXjkBVlWNQViIbcRG21VtwAkkg66/M1a5a4W1q9TOy34Zx/wrGR7aPh1yuFFtCwufCPMdtWYEmZGnWqLi1w37r3QoUO0hQIgQAAfWF19Z71aXMGRhbdzTw7lxhIaJK5SoIB7hyO8T00YYk7kk7SddhA19BWeOCV/uVJlbwqxc8ZSAoKkMMzC3mg7Zzp7iRImrbnJGu3Ua5bVbqpDhHDpBJdcpUnox0nQRTeXWuVa01Jsp1LEhAvmOg9/nV4tg27Bs5yM4/eCSZIMqANtCAZpEV6Vo1C6KwcHWZzN9v6VaonT+9K4dKXlqkiWKAr1TXA17ToQuaUDTYFKBNMB0GlhhTINKBoAdOu4mnlb+9ajh6cBpAU2EuNbIa2zIw2ZSVb/cNRSbtwsxZiWY7sxLMfcnU11dUlCJrw11dTA9rya6uoA8JpNe11IDopVdXUWBxpMV1dSA6KVXV1UB1eTXV1AHCva6uoAVFeZa6uoA5rdNvhyRoSK9rqQFlwgvZw72gqEOWJc/EAyhSB6CJjuTUcLXV1CAUtdEV1dTA8pU+9dXUAcKWjf3/e1dXUAKBrya6upgKz0pWryuoAWK9murqQmKDetKBNdXU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6" name="AutoShape 8" descr="data:image/jpeg;base64,/9j/4AAQSkZJRgABAQAAAQABAAD/2wCEAAkGBxMTEhUTExMWFhUXGB4aGBgYGRgYGxgYFxgWGBgZGhgYHSggGB0lHRcYIjEhJSktLi4uHR8zODMtNygtLisBCgoKDg0OGhAQGy0lHyUrMC8wLS0tLS0tLS0vLS0tLS0tLS0tLS0tLS0tLS0tLS0tLS0tLS0tLS0tLS0tLS0tLf/AABEIAKgBLAMBIgACEQEDEQH/xAAcAAABBQEBAQAAAAAAAAAAAAAGAgMEBQcAAQj/xABBEAACAQIEBAQEAwYFAgYDAAABAhEAAwQSITEFBkFREyJhcTKBkaEUQrEHI1LB0fAzYoKS8XLhFSRzorLiFkNT/8QAGQEAAwEBAQAAAAAAAAAAAAAAAAECAwQF/8QAKBEAAgICAgEEAQQDAAAAAAAAAAECEQMSITFBBBMiUTJhcYHBBRQj/9oADAMBAAIRAxEAPwDY2tKfyj6Cmmwls/l/WnM1eZq4TooYbhyHvTT8JXo32qbmrwvVWxUVVzg56EGox4Q46fQj+dXuauz01Jj1B1+GP/Aflr+lMvgmG4I9xRQHrvEp7sWoIiwdaSbBovJB3FIayh/Kv0FNZBaAkbRpprevtRY2Ctfw/c0y3C7fqPmP6U/cFqDBT0rvDHaiJ+Dr0b6ikHgbEaMp+o/lT9xC1B57faqDH8qLcdn8Vgzdwp9gNJAFHR4Jc7T7Efzpl+F3B+Q/rVLIKjP7vKV38t4H0cNH0zFftUO5ytiJ2tAHTMoVYGnRUUnbvPrWiPhGHQj3EU0bBqvcFqil4fw1bK5Vn1JJJJ9zUwCpps0kpSsdEYKKbcdtKkvb9K88L0osVEcWhXos0+bcUnIe9FgNA/OvGUmnhar2KdgMqKcBpZBrxbfpRYDTGelKW2KdKD/ivAvanYCRYHeuA7a054M9a9CRQAkq3/FeC2R0p8T0FeZT1oASjCvTd7fenVIFeMw7UAN5Z319/wClO5B2rxbfv8q9Nhe9ABbNeZqaLHtSWuRqZEf30rl0a8GuyH81JLUxbxKsJBkUrNSKHJrs1NzXhNADmauzU1NdmoBjuauzU1NdNAIdLV5mprNXmagY9mp+0+gqBmqRbbQUEyJQevBfFMF6QAdKCCZ4o70khG3Cn5CowQ/f7UvqaAFtgrR/IPlp+lMnhNrsR8/61yA/avTdI3PanY6GW4InRiPeDTNzgHZx9CP51Y272+57UgYgx7CfemmKirfgL9Mp+f8A2phuC3B+X7j+tX34n9RSvxO/p96ezQgcbhdwbqfpTTYEjcH6Gi0Ygfp96Wbop7MQG/h68awaNPKegPypu/hkjVF+gqtgA4WPSvDa9KKTgrR/L9Cf60huF2+7D5j+lG46BoWfevPCAohPBl6MfmAaQeCnoy/enuhUUi2zXhtHrVw3CXHSfYj+dNHh1z+A/b+VPYKK2I6E+wn7VDv4lxEWW+Y/mSPXadtJEkXjYRh0O3UHemzZNGwUDVnFXWIylWBO4VnGg6skKuvqd9J1Im4c3CJZcp7eX6+V2A9pNXBtHtSfB9PtRsFFiti4Pzfcn9a9XNDZp2Ovljb0NTIqDxrHJYsXb1wkIikmBJ7AAdSSQAO5FW+hFbhev/U3/wAjUbi1xijW1R2Nwlcy6ZIWc2YEEaxG2vUULYTn8DV8HiVtEybkBoBO5Uaxr0Joj4hi81qLedjd+B7ebQZQwfMu3T3mKyxxakaPogcGOJLgjxDESLrMF10IiT5xvB+fQjuK8Zui4WtXbipBAGSRNtsrESvqBE/IUngmIxLPP724BEi42QQwjcycw3ytr/K35mxDqE8J8rhsxGVWlIYT5hA1A1966WkT56PLnE7qYc5zkumVtlsp8RokNlGw7jpBqFwfmK9ccAxcUx/hpqA2gck6FN9R/wAsYbjr5w190KKdQqqzKYIB021O/Y/OrLjHERZA8I2wxILKQPhIMHRhBmI176GlUR014GuJ8yNbuFVFpkgalspDTDCZg9Nh1ipp45+4N0KCw0ZNV82mZQSNYmdtYqu4P4V/R7KA6sCiEIQSMwLHQktqV6xOtecbx9nxfDvWXOQSrBhBzrroGB2kbRPXrS0j9Cuiw4bx9brZShQxIDMJaNwB1jevLnMVoXGtlbgZWg6Aj0Mg6D3imOB4WybZe0hUEnVozTlAkR8Oh6R39apIsLdyst8hGykllZGjTMxkCDudO3rK9qI1INg4O1SLZ0FV+EVQihIyADLl2ywIiNIiIqdaOgrka5op9CrnT0rztpGtKmuDUUTYmSO8TXuc9zvSwaS90Cigs9zNpr6U3eYzr0ry7e10pAad96BocstqKcFwGNB/So6NBml3ekHTahA+R9GB+tJUr7afzimMO8HXanbdqevpt606F0PCJ+L+xS1jcNt/WabFnfXef+1L8I9Y3H2oSEPWtDM7zSsS+nzqOLR020/rS8XsPf8ArTAQHr0Xaj1wNBZMW7SxdqGppatQImB6UHqIGr0PUjpMlh69zA1FD16HosWo+bKH8o+gpP4RP4RSA9L8SjYWrIoeqHneyz4R1UiJUtPVVM/XNlPyqXfx4VggZc51AJEx3y7mo1/M+jGQdx0PuK6pPgiPdmeHEZdM8AiACFgbfM9qIcZxFbOERC5tu6gqwlYyhWPTU9Mup12rrnL1oMdX3ELpBDMANYmBMfId6EuZ+HYvE44q7tZw6wilTMhgCSAPhzEiZjYbxWWP4uzpyTWRJUE/A+NXGLXA5vW0Hn1RVUESXBHxEAE5TG9UmG4tcxV+83gWBbeJVi4YjWAGVgA/lJLZTVWnL97B+Ndssz23RrVxSCGgj4o2eCN/U9zXvDsQlqy11vgEeaAxEkLljfzaDt32p5MvWoYsdXsqD3l/HWfEIS2yswMuSsAL+UAHuJ9d6HeKc14i7ibow1nDeHaY2ib857ptnzAEfCobNG/en+DYNHRfFZWzQy282qRJ6GR10HSoWPwarfu5VDZ2zErEhmIYhhI6jb2rWcmoWZRhGU6QX8tcQe9ZBKZJEqQoCidCBBMsGBnofWhN8azt/i9DLQAxM6NJEgbafptVrheOrassbpyW4OVyVWfylVkyXnMfp2oTsbgZSR0MAyNoNTOTpUa4Yq2aPgeFogzZizsmVnBIJGmo1kHbXfaqG22HW6JstCnLmL5khfKH16FfMQND1k7vcFunwSD4ZsssqVOpzyXkgxuTqNaHuKY5AtyLKqwBhg5PlWAGAOuqjXX113rVulZg7vl2GXC+ZcLcbwrbgHYCMo00gdKvFvmstweHGRcpAcwVbKZDbakbmaNrnEgoLHYCTXF5NZx1CJsQImuS/O9Z4vMWJLF5Hhg/4eT8s6kNvsNyfl0otXGDoaZDVEvivHMPYIW7ft22OoDOoMa6wdhPXan88671lvH8OPxl5mCsXZGAIzQBbVRHaCpPzNHHL7BMNaXoFMDaBmJUAdBBEekUUU4UrLd7yr8TAe5A/WnUNYtzDaGK4liRiFzJbypbWSIVlBBBHvm/1GrHgnNd3CJ+FHhutq4QrvmJ8PKr5AF/hkiZI7DSq1FTqzWTSR1qi43x028It5NGuZQs6wWBY+8BW3/7UL47nC7atA+JuwGYoM2oJhRsfoTSoai2rNGTerBBQtytxtcTY8QkZlJVxEQVAbVTsYYVlpUYlbuNd2/EQbqXc8eFAL2wq9FUCI+dCiTq2z6AApYWgrGc3Je4WcRZuot17StlV18RSSq3IUGQR5vbehr9nnFri4lFz3mS4SjKztckwSHhmMEEakaxMzpToSg5Js1XFYu3aGa7cS2pMAuyoJ7SxGte4iCoI2OoPpBiss52trc4m63UV8qr4fiAwAUtkhdIyli0+oNGXJeFNvClRITxW8NfyokL5U/y5sx+Z2oDRpKRchZpu8wUFmIVQJLEgAAakknQAd6yW7xO6cXeyuVYXHUHMQyiWI0AjQjUdetSucuKeLhLaIzhb93K5JkTaWSoEnQuBv8Aw+oqG0mkaOEqtdBq/OGD8G9dt3VueChdlWQx6KFDATmYhQRpJFUnK/P9zEX7dq7hDbW7IV1OZVYAkKx9YiYXUjTXQHscIW1at3M4zM6gaatMlgfYCflV7yPxGymTNcVWutNuSPNBEEdgWUDWJqpNJN0Glds1mvapuG464Wm4CuZZKMQxU5sqxHQqCY6aU1x3m7CYMf8AmLwViJVACzsJIBCLqBIIkwNN6iL3Voi67M0wLi/iPGxGe9c+KSTAGhhBMKBOgGwBrX+CtNpdWMaS2pIG0nrpAk66ViuC4/hbmLa8CLVpixyXCFKzuIGhkyYExMUX8O/apg1drTK4tjRLoBIbTUskZl1mIB9hVuEmaSlHU0c0sGgvmvjCXcCLuHvSGe3kdDBzC4p66giJg9taj8O59tlB47rbujRgZgn+JdPhO/pqOlUvTTlDeKvk536iCno/qzMOFcqYl3KviBYLwSfMzM2pGoiSBJ1I+dGXJFnGWsRcV8S1/ChfK1wkt4kjRcxLAATOsaiNZq3SQsRHVWyswP8As1FTMERlBBB/6dp+VEZykzoyQjGPBN4iCQpEaOkz/CXTN/I/6RVNxNW8U6RqNozabHUR260Acyc537zsltzbsyQMpguJ+JmGsGJgGIPWl8C5xa0gV7efKNGDQSOgYEGfet/ZbRhDKoysvufcdct2FQaC4GDSASVCiRpoCZA09aXyzyvbu4e9ZuliBlKlDE9djIiQPrQhzNzE+LKgqERZhQZknckwJ+nejb9n3N9y8zWLip4gTMHiM4UgEMAPi8wOmhE7RrPsNRRcvUXJ0C/GL1y1d8HVSnlYgkZp1H+kwD6yJqLhuIXF1VyOkTP605zrxZL2JuNbWAhyE/xNbaCR6aR8vaqO3jFltxudvnTSVUzJybdomcVBvDM5logMekbD0HpVbh+P4hbeRXgRElQWAjYGpQvSoP6UPo361VISlJdFjw/jD4f4dbbfHbOquNjI7x+berPEc4KXaLFs2zoSMyM3TN/l0AEEdN96FcXMbaaSe07foaZnXSh8iUmg5xXOyeU2LBVgQWzkQY3AAnUj81WeM5zsPZgEhnGqkGU16xo23TpvFAK4G52g9pH03qJeJDGd/Xv61GkSnOTds1TDOn4dbiXVZTCkj8snUGTp0EESJpnjHF8VduLZwr5VVR4lwDYwCRJBIgFdBrM/LOMNLDSPn7jaNZoz5MNxHOZwDEw5y5jOhBYa6T9qnVR5NVL3GkVPNeBv4e4rtdzl1nOhcfw6MSZJhlMnvVxyzzdiU8O2W8RAg0fUgAAaNv23mpXGi+OhERzbtgqsRqSRLbR0Eeg+VUg4e2HusrjYAeuncdDAFVFpqn2Tki07XRe3+YLdy94jrtCM6AgAjVQWjzdtzE1H43xJHW3dCi2BIIEmSGMk6/FM0zwjl2xcXzX3CwWkCIjXUHSSJ1j5VW8zlVsoq9X09oYmftSUYt8BKU4pBRf55tX7drCJaYFsi52KwrCAuX+KWgScuhNReMcNLtasu3hsJdY0LRCzodIPz17UK8I4TdulSgJIIIjpEEEzRNxTirfiw+Lt5ITKoAJyiZJIkTPcdhApqMel2NTaXy6JTcY/8HByr47YlQ2RyR4fhggE7l82ciNJy71Ucdvph8IbQ8t2+BNtCcltTq4AJJyzKiT1PbRPMvE7N6/ZuoubwgBqpVWAOYDKSTGp1PfbTUa4xea9iHc6TEdgsQoH97zVKDq2RKat6hry5yzYvKsi5JGj59VIUFYG2Uyfv6VYcv8ADl/EFGZ3yMVBttl1UGQAG0bQzrvQ5yrxw4cAFkIGkP4kx0jw0Yaa7kGpnCOOrbxFx1tMwdmZmtE6FyZZA4gegInuZ2h45eTZZIUqLniHHf8Azdx8S7OLIyAiFJtIPLt8TFy0k9SY7DzgX7Vr1sta8FLlssWthnZWt5phc0NKjtGnfag/mjDNlF5JNrS2xO4cFyoYHWSJ/wBvtT37PXXxoJ1LKNp8u2g7yf0o41shpuWo6eZHFy7cuqPELnOgMKZYny+kaSZ9dakDjdy/h7Vq+quyaq6iGg7EjYkdI6dKjc9Kl7FlsOwuEIA5EKpddGy99ev0qJgL0ZUjWY194+VLSMkmKUpJ19Bje4hbeyilG8mqkaEGI9fp60H8U4cLJtqJYHRddRH5NNzJke5oitJKqwHmUZhG+oI9t4ntULF4oeBZufFDrMRMurFo+v2rVQUeiXOUmrInA+YsRZYql5gAZAaWE5WEQdgQzadz03qp5i4w+KxNy++7EQOwUBQB20H1JpoYoC+zusjMWKgxuuwPTU71WoaKS6CU20o/RIU06J+VMgVLYQpPpVIzLzg2NbJ4QY5DcRyP8yhln6OR/pHYURWOG3Lqhlt5htOnT3oP5auA3UU7FgD8yBWvYUALAEAaAVj6n/Iv0sFGCtszXolnntJ8AHw/nK9bQqAp0gHaPWO/tFUdni15Ha5buMhb4o2brqDIPzpgdPWn7Vi34DuzQ4aEWRrJG43iJ1FdTjGPNGicpcX0V1vQQeh+xiP5VJt7Vb2OXhcwV3EKxz22krpGVMpbpPw61UWjoPatIkMm8P4c94kIBoJJMgD3MV3CMWcJi0uEx4dzK8fwmUf/ANrE/KmrOIdfhZl6GCRuCDt6E0UcF5ZtXMKLj2yzuTlXMwzSdICkdJPtUyvyXcaVdg5h+F5f3T3AD4ptljoJBYA69yB9a0zl/ALYtKoRWUgzJEkwSRqNaFONcsvZWxcvSQcQCyqCYRmd0nvqcsDqQB0ks4gXs4W5eQI4CF0aTGokfCYcHSBXDkTTpnZg1qzPOaoOMuIoCeZRA2U5Ukaepoas4YtfZACSC2g9DqdOlEQ4JiGw64sxcV2zO86qxMNmGnUNqNtfSq7gAcY5ih8weNR0dgDPyJ+1adL+DDhu/wBQ9w/I+GewyNdIYfFIGjdIAHc9KznEcNFq+iJLllBAJE5ySIGgG8RWw8Z4muFtG9cGsQix8bAEj0AEST0FZ1a5ZxeKNu9ZUQtuXdjlErBgHcmSdtusVEbbNsqikqDPgOBsqql7MsyzMDU5ZjMetZxzzgRaxDAiGZiQP4V3yzMH4h9K0LguKb8H4rEuLYOYTDFl2ExoToZ9aGV5XxHFLviq6IIJdmmJYzlQD4oGm/Qa1OP8h5q0VFdybw23cdSx1RgSsflgkNM/xCIos/aBfZcMklSVuCPWQ2g07TUbgPCVwOJu2b+aAFAuZcqGRI1JOXzaDXU/KmW4LiOJ4trWfLYtMQHgGANGiIzv5TqdgD2g2otz5JjkUIWuyx5SvAohts0AwwiTrBPTcT09KGueuIqMQyIc2XKrEmZIADAkesg+xrUcByZ+DjwZu2/zK+XxA22ZSoCv08sA9iYArNeZ+QrlnDPjUZmTOxe26kOieKyq/qIykggEAz3ohCpWxZMqljSRX2L34nw7VlWQM0XNvKIJC5huPKxHeBV3zLytaTBm9aDlkALZpiAwUnXY6z7VR8s8MxVu5Yu+G9u1cuBc7gqriZy67kgad+ladxTA+Ja/D3MxF6WZVMFhaKGAQAYkr1mPnCmmppIIU4NsEeQbqZcyZgw3G8sANt9DM+mtUv7Q+IeJjWAbNlCrsBBiSNO2YD3Boz4Rwl8Iga5ZPhvLBkVrjWyDAW4gBaYAh1BHQxAJpOJ8i5rTXgGt3mLuEJkMGYsqsD8LkRsYBOoO9aY4Pa2TOXwSB3lzhovuQz5VESdOpMDX2NTec+Wlw1tbyvmBIQkRo2uhgb0zyhiir5csrdGhI6qCQRO+8fSiT9pd92s2bAXNnDXTlUyWTwxAA1IALE6dtoNTKTWQcYReO/JnNt9K0TkhAFXI4AZWOqhvOD111EaRQ7ytyscRYuXTnkT4arAzFZ+KVJ+IRA10PfQk5IX8KoOJPh+Q3QWlZRviEH8yNKsvSV7irzJuJOBpS5H+OYO22A4oltgfDu2302BW4qsB3/N9x0rP+HqEZWU5SJE/7gZ76CjjgVrEYlMdgrdlbfiwS7yreZxdAfeSQI6Zc1UvBeVLl5XLN4YWQQRLSPI2k6QfvPaoUH0jfHKPylIJeULeQKoFs/uwQdTMZc23SCSI7ChLmFFt8RvhDmVbp+HYbFhp/DqP9J9qJ+VMSmF1uf8A6rj2wg1cwSVCpuSywfnO1V9zkTEkl1AdnDE25/eK2oOuznoYjUwBtRCDtsjNJaqheBvBtOkyDrIPoCKp/AY4YgGYvbn0DAnSpnCGzwe+pPqNGB7g/EPc0xxW4EwwZWjxLzMOvkIudD6Efatkjm2p2CeLQh2nfQH3/sUrFcOe1bs3GEC+rOn/AEq5SftPzq24dy3dvqlwXEAuPlAObNoNyI1Go1nrTHM3ieN4NxpFhVtIOioACAI9DNTw+gaa5aKywakX7mh9qZsJvrTyJJAJ3p+BFvgMILOM8MZoUoRmgnzIj6kaH4v0rVJgn3oDx6NdxpvrbfwyLfnynLmFm2CM228j5VqNjAoyq5J8wDCI2Ikb153rvTzyxi4r7/o2xZFCTT/Qw8NptB2g9CNDI96k8OwYuXUQ7bncaD2+VTuZsL4d0uB5X3P+YAz7SAPvUvliyFBvvoCsKToMo1Y+39K9dyWpzJchPykLSHEWVBADDMpMiHQbE6wdfoe1APE+H/h71yzM5DAJ3KwCpPrBHzmmuG8euLi2xKGVJIy7ZrU6KfWIM7z8wdMvYzC4hbb3EtsYkXLiAgLJBBnbqInQ7jSs/c05NoYvcdWZ/wAE4U+Jui2o8sjOwjyrud/zHYD17a1rXBEXx2VRpaRVAHQPM7+ij+5FDfFuarOFXwbag3FHlQQqrsdcoAVY6AdPnUX9lPF3N3G3sRdEKbbM7kKNc4iToohRHse9WpbckTho3EI/2mXH/Czbgsl22TIDCFbxJ128y2/cTTmG4McUtq6WyWHK3btiMyl1hzkP5FZviXUHUiJMwuO40Yxvw+EvWHVwM5tkOVCanRdNYME9AfkXogs2FVNkWAPTYDXqRJ1qGrkO6iZ5w4n8Te4UsGyGJDdQpIe4rHYkQVB+s60TcycJtWsEPDthBZuKRlgE+ZQxneSDMmSY1mh/l3EYfDYu/dxF3KboaPK7EZnl5yqcsaan+KiDi/HLGItMLDi6Fe0zqA4gC7MEECQcqj6g1E18XZUfyVFPznwa4FtPcu+IguqiDKFlXmWudGbygaQIB01ow4daWyioqhUCCAIAECQB/uIprm+0GtJb0/xrYH+5Y/Q1J4gnkB6DL9Fyk/YmrgkTOTYGYfljNdx1hLqoxcQo8wNt5K5kkaidCIIK9VMGZ+z61kwzWdPGV2YqGBkA5dI6BrbKexmpWG4PdXFXMUp1dI30M9x6GPp60MWOGIMUbN8B289wzIIZmAzKwgrJB2Pas71d0aqO/CYX8fwv4i3av22AZdSGEq9u4sXLTL1BEH3UU7ypgEX4FCrGijYeUjT31qJh7gGGygk5BlMkk+SRJJ1JKga9TJqLwjmgWCyeBeu5NWa3lOXzNoFJBbTWB3rZ1rZjTugvsXDmCk/8ZS36RXvGbQaywIBBKiDsZdRH3pNldZ6knKCIygfCD6xAqh555nt4JsMjKW8RycqkAnLAGh0+K4PmKlpWhKy4tYa3cW5YuqHRgJU7GcwPqNVBnedajcO4Cbd/xXvNcFtCllWABUXCuYs41uN5QuaBoDMkk1H4VxNcR4z2xctHIqfvEIKsS5kCYYa7gxXt7NZuJLJnchbU5nd5AkBATsCZY6KNTvTa5spNrgf41jfBIWNWy69MxaMvedvrQtiscL+IRUOZTB+UEj5EgfWpeJ4lcv3Mj2AioCfELrczMxOUhMoHSdTppprQDxdAo8vkyWw7BdAxGYHNG+2/cDeKq0o2Ci26CPiHBlvY60pdllGAIMEFfMhUH8wLAxscpkETXce4betXLeLv3batbuIqlM2UW/MHaCJDMzA5ROULEnem8BwK1iFTNcundgDcLlWQaQbkkA59ttPepnGuAvcttcvMieGufIsv8I82a42rk+gUe9ZqppyijR3B6tl5xewwNu7ZRHRv8Rg0EZWBzroQ8gnqNhBNQsZxFMtv8VZtG5m8S2rMhMnTMiwTm0kxt8qrOG2Wi2/j3iFS63h+IRbnKIGQafmP2naikWrJsi6oVWZQS4ADN5fLmI1bTTWqxZFLoWTG4VY1/wCLWrWS+9t0a7sFtu7uba7lVTN+YCWAGg6HUXPHrRv3zaOZCXJmVIky4ZSJUgmIIq7wb+JiFuCcqW1UyZAKl9u2hH0oE5RueJxa4xEQrA+uchtfrUqac9UN46gpBXh7tk3QxFvM0KH0zFegzQCNCrR/mojTF27DAtdQRBLsyjQiTqTvqRPc+mg6MEiXCb1x3C54BOVQCugyJAaP801W8UsWkw2JxTWkDv5UbIuZAzLbtkNEqFBUCNoFVkmo8ChBzt/QNcTw7DE4hbUZfGuKIMDJ4jDQj/LtULmsy2EsZAALWckT5ixKHTpBtH61acEslgAJLaHXUxtqT3g70vnrCFL2CuMRGV7MR8D27pJVo/8AUBjtrsalU2jNtpMKOXcBhU4b4l+UyYgeE6gyrBVMbEBTLyDpqTvBGYcywcbiMuq5zE9QAI6VpHEeAs2AtXbYGbOwbpmDXCo1AknygDX8xrNOJ4U28TdRiCVaJBkfCp39J/Wokv8ArL6N3CK9PCW1yd2vr6H+Gct3b+GxGJSYsRpE592uAa6FFhttZqowpOYEa19H8icC8HAYdI1ZRcb/AKrvnI+jAfKsR514CMBxG5YiLZIe3/6dySB/pIK/6amMrbRk1RpHAbZu4UIJW24AzaTKMsiPXL96L8LhgEVd8qgDXoAAKH/2XWfFwTr+e3eMezJbOvvr9KLlwx7HTTQdq5G8qyyi38fBs3GSUvJmDY/CHCnxFVs9sFw3mPwhmCj0h4jXyHqKg8w8xWb2GWzZIId1WACCqBhOhGhgAesnpQJxDEplIBDExoD7GaXwu+zMCq62xn11nIREADXUjTtNdzwxTtsn/YeuqSRWcPxGUfDINPYnHGNAImddaYww8oqbw0Wz4pcMT4Ti3lA/xGGVS0keUAttJmKtSZhwMri4EBfvV9yHw8Yi6SwYw65QsFcwDEl53gHT3ahnvRHydzKMFZustubpDZGJkZma2olewALesR1o2b7GuOjZLRYDMBF1On8vY6VdW8clxIK+4I6SRp6Qw+grAOEc54xcQLr3XvZyAyOZBBOygaIZJgKI12rX8ZfKoWHQGR9P/r9u9Y4/g6fR0zXux2Xa7K4cHt3MaHK5gFI6jVisHTXZSO8T3q+s4g22QGT4ZOk7j+wDQ3ybxtXvXcxGfy5RucoJnQfP6etL575rtYQoioLt5hmiSoVToGZhqZgwvvMfm0nFy5RnCaj8X9FtzXc8S2qpcKkuIYbiVLgjsVM+xAof4VhwApNy9Mxma9dIcqYIYFoMxsRtUfljmVMYHW6gV080jUFTpKneZ0j1G+tDXOHGcXgsR4Vu+PBcZlXIh0zZWDhgZIZSJGhiRtpm226bo1SjCNpWjZ7HEkynpA69soH2K1nXDpvXsTezEstw5irlkUa6MgMZgc3QkA71D4DzUHsg3mUOMwJ6ZVa2Jy+10H1CNFZrzCF8d3tyUdiwzRILHMQe8EkT1ins5KmQ0oPaJsN/i1kAeJcVMw8twMACPc6HvGtL4PbKOT4guq5kMo2BAEaTPuD8qxJG6xRlytzKti2LbZwAGIIgjMz6GJ6BmPuq96hwetGuPNFyuSNlucx4TDKvjYhEYropYM5GwbKNY03695oC534nhsdirZGJQWx4UNMZctwsw80Q2/1FU3NGC/E4S3j7Q+GVYdRaztkJ9V2OvUnpQUswTBIG+h09+1WnsuTCa0m6Nq4fxA22HmB7EEFXA7Ef38qKsVxi2LDPmGbIVU9SxB0A3Gpr5ttuytHmU9dwe4kUV8u8zBmNm6SWB/dseuklSd53jvtvElOCpdFbRyNXwwsPFUXE+Dm86qvlJic0nSTqYy/Wh3E4dmfwnAGd7dsgnRkWbjwRuGUsB61R8+Yiy95b9hgSwGfKdmULkYMO4PyyjYg1TX+J3mRf3rnJqDPmWfL8W/5o360o3qkPJJbN+TWreISzeCJcQZlzKqlSVgwfL/DII27jSKc4xjbl8eHJVSYZRoWJ0gEif5VkfB+MeHCXASimVKwLllju1onvGqHyt1jcHXCOcRavPbuqsmMt1ZKMGAZWI+JFYFTpmiddqrZxvXpkrWdbOqLUcVs2cXawmaSls54/ifL5fcKAfnVhhbF4oqs6i2oEtOWAsjUHbQRM1h34pzdNxmJctnLdc+bNmkeutWvEeY8Swtjx7hCzoSInTdQIb5g1EYuPRbzRl+S/Y0/jPG1S2LVggKT5nJylh2E6wajcLwRS7cxNoZ87AnLBjSDqDqPKNNTqazLE8ZuXQA4Ua7qIn3Ex9KtOEcbuYchrVxkPWIgj1U6N8xVa1zEn3dlUzTrNh7zZnkL1nqYAI+1WvO2Dtpwq+xiQgj5OhhR7D/is24N+0rEWS4YLfVmnzHJ9IUiN+lXmM58GNsNhfw/hq+rMXz6CJAGURNUort9kTycax6Bfl3mezbuoXzIoQo5gmYbMphZP5jrV7+0rmFMSuGFtCCru0kDz5ktrtvqFmD3isxwtom4qA6lgsjuSBNFnNBXNanTVteg+E799KIQSdkTm2qNC4JzJaXCW7N6w1wiWkPlEsxYHY6gkfMVl+IxRv4i7caf3t1jqSxGZtMzHcxGsa0VYT4V1nQGYiZ1oOwLfvPZpPtNaSS2tGUOjSRxrEgAC+8DQAOw0HTehPny49wWrruzMCUkmTBBYa9hlb61dzVVzRrh29GX/AOQH6E0nBLordvsXyzjiUKhiCQJjrGm/WJ6VaXEJ1z3PkxH6UMcqGGPt+k0UUtUxuTXBnN5crsNDr9o0+1ScHq206HT6UnGCLjadv0Fe4a5AOm/WmBGQQtScB8J06/0pi6B8ug/veutMQNOp1n+VTYDdzrT2CYFI7aGmHb71acF5ee95iwW2syTuYGuUdTqNTA13nShXYNpdkTC3ms3EuLEowZZ1EqZEj3FXac2XwigEDKpTqSQbVi3Jk7jwFYHuTVdzG1kXFSysBUAbXNLy069dMvzkdKpbt3oKloqM2lwwhucYa3ftXbRDMBDBdRuPL69ajccxj3MRddgczsTrppso+QAHypfCEt2rZxDmSmiqOrwN+w8w/saxsdjTefOVy6ARM7T1gd6qPHA3zyP8L4hcsN4ltsr7SP79qg8bx9284e42bKAqjaANgANANKbxN3LA60wxzRRKhW+h+0867V7iGk615ZQkhVEsdAB1J0A+Zoz565asWMPZu2TDeGhbtcFwAoY3za6k9PakJWwDsr5j2FSLzwpim8OvX50h2kxQAa8uc4JYwJw5UlsjKBlkNnLdZ2AOsj61VYPHJbwl1CwL3TATrAK+Y9gAG99KpNhSgwbpqOvp2j6UtTT3G+/CHXuZVLHf+dQk9etLxrahegr20NapmYrFXITL1Jk+wpNvDFl09PQAep6Cn8Nwu9eDXEtsyKCSQDGkaT1Ou1I4daR2C3XKpM6fc+9SMfvWbThUsl3uFsvmACksVC5DMmTO4HSl8TuTecIfKgFtT3FpBbzfPKT86McBw/h6Zbq2r48NifGDZ7TZFNwkkMDoqltBOmgmgN1geXadJ7dJjrFKLsGqOxuBNsISIzDuCfoNh77/ACqPdTY+sfSJ/UVKuvcvMFUM07IAWMwBAA1Oij6UxibZVspBBA1BEEE9xuNhTAcvAZB71MtuoXU9h8iRNModI6RSsLZlWBHw7mJA1iT86YiNePmA7KB9RP8AOrNMX4SaRJU6xMfLY1V31/eHrt+goiw9sZACOlNK2DdFBw4t4ysPizT95NX/ABVbl0KJHlMwdJp63YA2AHsIpw2x1mq1J2JPD8XktDOMuXfUER70P8Ow5JAgrmIgHXQ+vXrVi/Dwx+In00+1Lt4OCDJ02k06YrRfZqgcftZsO/SAG/2kN/KK7O1IvX2ykFMwIg+oPcU2SlyVnLRJaYO8GNtt46GimaCuD4g2nAYQfUHX0np3owR5E0ojkBZsl3IUSf8AgfzpQXLp1BP61crw8i0btvLcK/HkOaF/iZT5lEwDoR1kbVW38MQVZ1KK0HsSpIEqDuPUaVFmg7h+CXLqFwQNPKDMuSY0gQNtzFQTZy6NoRuPWiXFcTVEC2AJAgHMT0AmPQTVD4JmSZO/zprkRYYzl4WrYY+a4TIIJgKBqMseY9Z06fOHwm9dNxLNtyoYwRp8O7dOwqTh8dcQQGJ3jXaQO22wpvgl5rWKtXiYi4CT0AJytO/5SaatMTqh/mPku/hsOcUzWzbJ0CsxYZ2AAOm+us+m80I2hpWw81cSS7gmw7G2BBZYYEllJZACCQw2GntWZWsCF1605Qp8EwnsraIqA/I7z1rQcJyGr4W0xuDO4FwsAWBDr5VWGXbvO5b0gONk0U8l8xHDfubwLYcmQRqbTdSB1VuqjrqNzMSTrg2g43yDPOPA2w14W8+fyBh5cpAJK9zuVMaz3qjsAjcGta56xXDsTYLLdJvqD4ZVHBk65WLCMpPfbpWd/hjEA1MU2uQnSfHQ3gbbK4bRSoDjMJnQOukEGQQYOkEd6s+N8YvY64vivplCkJIVss+cqSRmiNoGg0FKxCrdClItlRBR3YjT4cheQEEt5ZBExroai2LRtuHUiY10kGdwQf5VQkWf/wCKfuX1l2H7toKqYjbWGnb+hFCpwroxVhBG4O4oswvEiPiHyUwNfQzHyimOKYlbsQgWDMzJPptoNdqrvxRUlGuGDwsHrWl8J5HwvhWTdIzMoOjMJZhsxGgTMVAOhMgAgmaBzhxVlwnil2xCq2a3/wDzfzJrvAO0iRA0MmQaTizNMg84ctvhcWbcQjmbRmVKnXKHPUHy667E7zTWJ4Sq2i9u6CTshHmAjUE9x8qMeN84/ibD2bmHQlvzFpykbMoI3+f9KGreKZRAy6iDNu25giPiZS23rpSjF+S1OKTVX/RGt8QvrY8EXjkBVlWNQViIbcRG21VtwAkkg66/M1a5a4W1q9TOy34Zx/wrGR7aPh1yuFFtCwufCPMdtWYEmZGnWqLi1w37r3QoUO0hQIgQAAfWF19Z71aXMGRhbdzTw7lxhIaJK5SoIB7hyO8T00YYk7kk7SddhA19BWeOCV/uVJlbwqxc8ZSAoKkMMzC3mg7Zzp7iRImrbnJGu3Ua5bVbqpDhHDpBJdcpUnox0nQRTeXWuVa01Jsp1LEhAvmOg9/nV4tg27Bs5yM4/eCSZIMqANtCAZpEV6Vo1C6KwcHWZzN9v6VaonT+9K4dKXlqkiWKAr1TXA17ToQuaUDTYFKBNMB0GlhhTINKBoAdOu4mnlb+9ajh6cBpAU2EuNbIa2zIw2ZSVb/cNRSbtwsxZiWY7sxLMfcnU11dUlCJrw11dTA9rya6uoA8JpNe11IDopVdXUWBxpMV1dSA6KVXV1UB1eTXV1AHCva6uoAVFeZa6uoA5rdNvhyRoSK9rqQFlwgvZw72gqEOWJc/EAyhSB6CJjuTUcLXV1CAUtdEV1dTA8pU+9dXUAcKWjf3/e1dXUAKBrya6upgKz0pWryuoAWK9murqQmKDetKBNdXU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9" name="AutoShape 11" descr="https://rada.info/upload/users_files/26269449/gallery/large/10940546_846918985373055_517290482726462807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1" name="AutoShape 13" descr="https://rada.info/upload/users_files/26269449/gallery/large/10940546_846918985373055_517290482726462807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3" name="AutoShape 15" descr="https://rada.info/upload/users_files/26269449/gallery/large/10940546_846918985373055_517290482726462807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5" name="AutoShape 17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7" name="AutoShape 19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9" name="AutoShape 21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1" name="AutoShape 23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3" name="AutoShape 25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5" name="AutoShape 27" descr="https://rada.info/upload/users_files/26269449/d3ab3c0ea77581d2d42cdc3b17ca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7" name="Picture 9" descr="C:\Users\frank\Desktop\з пошти\1.jpg"/>
          <p:cNvPicPr>
            <a:picLocks noChangeAspect="1" noChangeArrowheads="1"/>
          </p:cNvPicPr>
          <p:nvPr/>
        </p:nvPicPr>
        <p:blipFill>
          <a:blip r:embed="rId3" cstate="print"/>
          <a:srcRect t="21400"/>
          <a:stretch>
            <a:fillRect/>
          </a:stretch>
        </p:blipFill>
        <p:spPr bwMode="auto">
          <a:xfrm>
            <a:off x="7619455" y="4663442"/>
            <a:ext cx="4332941" cy="1907176"/>
          </a:xfrm>
          <a:prstGeom prst="rect">
            <a:avLst/>
          </a:prstGeom>
          <a:noFill/>
        </p:spPr>
      </p:pic>
      <p:pic>
        <p:nvPicPr>
          <p:cNvPr id="2076" name="Picture 28" descr="C:\Users\frank\Desktop\d3ab3c0ea77581d2d42cdc3b17ca9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6670" y="1071156"/>
            <a:ext cx="4077647" cy="3056708"/>
          </a:xfrm>
          <a:prstGeom prst="rect">
            <a:avLst/>
          </a:prstGeom>
          <a:noFill/>
        </p:spPr>
      </p:pic>
      <p:pic>
        <p:nvPicPr>
          <p:cNvPr id="2077" name="Picture 29" descr="C:\Users\frank\Desktop\bd6b2fb27c37504f8915df748b796e66.jpg"/>
          <p:cNvPicPr>
            <a:picLocks noChangeAspect="1" noChangeArrowheads="1"/>
          </p:cNvPicPr>
          <p:nvPr/>
        </p:nvPicPr>
        <p:blipFill>
          <a:blip r:embed="rId5" cstate="print"/>
          <a:srcRect l="18773" t="25484" r="7327"/>
          <a:stretch>
            <a:fillRect/>
          </a:stretch>
        </p:blipFill>
        <p:spPr bwMode="auto">
          <a:xfrm>
            <a:off x="274320" y="1068999"/>
            <a:ext cx="3812842" cy="2562475"/>
          </a:xfrm>
          <a:prstGeom prst="rect">
            <a:avLst/>
          </a:prstGeom>
          <a:noFill/>
        </p:spPr>
      </p:pic>
      <p:pic>
        <p:nvPicPr>
          <p:cNvPr id="2078" name="Picture 30" descr="C:\Users\frank\Desktop\69163283_2596245703761569_1303244058591756288_o.jpg"/>
          <p:cNvPicPr>
            <a:picLocks noChangeAspect="1" noChangeArrowheads="1"/>
          </p:cNvPicPr>
          <p:nvPr/>
        </p:nvPicPr>
        <p:blipFill>
          <a:blip r:embed="rId6" cstate="print"/>
          <a:srcRect l="10190" t="34095" r="7381" b="18286"/>
          <a:stretch>
            <a:fillRect/>
          </a:stretch>
        </p:blipFill>
        <p:spPr bwMode="auto">
          <a:xfrm>
            <a:off x="236544" y="4572000"/>
            <a:ext cx="4492212" cy="194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0"/>
            <a:ext cx="10617200" cy="1565275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002060"/>
                </a:solidFill>
              </a:rPr>
              <a:t>Видатки на галузь фізичної культури та спорту </a:t>
            </a:r>
            <a:br>
              <a:rPr lang="uk-UA" sz="2500" b="1" dirty="0" smtClean="0">
                <a:solidFill>
                  <a:srgbClr val="002060"/>
                </a:solidFill>
              </a:rPr>
            </a:br>
            <a:r>
              <a:rPr lang="uk-UA" sz="2500" b="1" dirty="0" smtClean="0">
                <a:solidFill>
                  <a:srgbClr val="002060"/>
                </a:solidFill>
              </a:rPr>
              <a:t>з місцевих бюджетів ОТГ впродовж 2019 року склали  </a:t>
            </a:r>
            <a:br>
              <a:rPr lang="uk-UA" sz="2500" b="1" dirty="0" smtClean="0">
                <a:solidFill>
                  <a:srgbClr val="002060"/>
                </a:solidFill>
              </a:rPr>
            </a:br>
            <a:r>
              <a:rPr lang="uk-UA" sz="2500" b="1" dirty="0" smtClean="0">
                <a:solidFill>
                  <a:srgbClr val="002060"/>
                </a:solidFill>
              </a:rPr>
              <a:t>понад </a:t>
            </a:r>
            <a:r>
              <a:rPr lang="uk-UA" sz="3300" b="1" dirty="0" smtClean="0">
                <a:solidFill>
                  <a:srgbClr val="002060"/>
                </a:solidFill>
              </a:rPr>
              <a:t>17,6</a:t>
            </a:r>
            <a:r>
              <a:rPr lang="uk-UA" sz="2500" b="1" dirty="0" smtClean="0">
                <a:solidFill>
                  <a:srgbClr val="002060"/>
                </a:solidFill>
              </a:rPr>
              <a:t> </a:t>
            </a:r>
            <a:r>
              <a:rPr lang="uk-UA" sz="2500" b="1" dirty="0" err="1" smtClean="0">
                <a:solidFill>
                  <a:srgbClr val="002060"/>
                </a:solidFill>
              </a:rPr>
              <a:t>млн</a:t>
            </a:r>
            <a:r>
              <a:rPr lang="uk-UA" sz="2500" b="1" dirty="0" smtClean="0">
                <a:solidFill>
                  <a:srgbClr val="002060"/>
                </a:solidFill>
              </a:rPr>
              <a:t> </a:t>
            </a:r>
            <a:r>
              <a:rPr lang="uk-UA" sz="2500" b="1" dirty="0" err="1" smtClean="0">
                <a:solidFill>
                  <a:srgbClr val="002060"/>
                </a:solidFill>
              </a:rPr>
              <a:t>грн</a:t>
            </a:r>
            <a:endParaRPr lang="uk-UA" sz="25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33600019"/>
              </p:ext>
            </p:extLst>
          </p:nvPr>
        </p:nvGraphicFramePr>
        <p:xfrm>
          <a:off x="1894114" y="1227909"/>
          <a:ext cx="9013372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720" y="0"/>
            <a:ext cx="10089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95163" y="1613354"/>
          <a:ext cx="4413660" cy="3378423"/>
        </p:xfrm>
        <a:graphic>
          <a:graphicData uri="http://schemas.openxmlformats.org/drawingml/2006/table">
            <a:tbl>
              <a:tblPr/>
              <a:tblGrid>
                <a:gridCol w="2824690"/>
                <a:gridCol w="1588970"/>
              </a:tblGrid>
              <a:tr h="38526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Назва 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uk-UA" sz="1800" i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Населення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uk-UA" sz="1800" i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(тис грн)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Дрогобицький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239,0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Золочівський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163,3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Львівський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1150,4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Самбірський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227,7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Стрийський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327,7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Червоноградський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233,0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4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Яворівський район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180,9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640080"/>
            <a:ext cx="7223761" cy="6217920"/>
            <a:chOff x="-283390" y="210982"/>
            <a:chExt cx="7546338" cy="664701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283390" y="210982"/>
              <a:ext cx="7294153" cy="6647018"/>
              <a:chOff x="-283390" y="210982"/>
              <a:chExt cx="7294153" cy="6647018"/>
            </a:xfrm>
          </p:grpSpPr>
          <p:pic>
            <p:nvPicPr>
              <p:cNvPr id="1026" name="Picture 2" descr="https://zaxid.net/resources/photos/news/202006/1503511_2076750.jpg?20200612113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4748"/>
              <a:stretch>
                <a:fillRect/>
              </a:stretch>
            </p:blipFill>
            <p:spPr bwMode="auto">
              <a:xfrm>
                <a:off x="-283390" y="210982"/>
                <a:ext cx="7078302" cy="6647018"/>
              </a:xfrm>
              <a:prstGeom prst="rect">
                <a:avLst/>
              </a:prstGeom>
              <a:noFill/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6083300" y="404949"/>
                <a:ext cx="927463" cy="940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978331" y="5917474"/>
              <a:ext cx="4284617" cy="940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9451" y="239877"/>
            <a:ext cx="1143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C00000"/>
                </a:solidFill>
              </a:rPr>
              <a:t>73  ОТГ </a:t>
            </a:r>
            <a:r>
              <a:rPr lang="uk-UA" sz="3000" b="1" dirty="0" smtClean="0">
                <a:solidFill>
                  <a:srgbClr val="002060"/>
                </a:solidFill>
              </a:rPr>
              <a:t>об'єднані у </a:t>
            </a:r>
            <a:r>
              <a:rPr lang="uk-UA" sz="3000" b="1" dirty="0" smtClean="0">
                <a:solidFill>
                  <a:srgbClr val="C00000"/>
                </a:solidFill>
              </a:rPr>
              <a:t>7 адміністративних районів </a:t>
            </a:r>
            <a:r>
              <a:rPr lang="uk-UA" sz="3000" b="1" dirty="0" smtClean="0">
                <a:solidFill>
                  <a:srgbClr val="002060"/>
                </a:solidFill>
              </a:rPr>
              <a:t>у Львівській області </a:t>
            </a:r>
          </a:p>
          <a:p>
            <a:pPr algn="ctr"/>
            <a:r>
              <a:rPr lang="uk-UA" sz="3000" b="1" dirty="0" smtClean="0">
                <a:solidFill>
                  <a:srgbClr val="002060"/>
                </a:solidFill>
              </a:rPr>
              <a:t>                      </a:t>
            </a:r>
            <a:endParaRPr lang="uk-UA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8823" y="256898"/>
          <a:ext cx="11273246" cy="6028790"/>
        </p:xfrm>
        <a:graphic>
          <a:graphicData uri="http://schemas.openxmlformats.org/drawingml/2006/table">
            <a:tbl>
              <a:tblPr/>
              <a:tblGrid>
                <a:gridCol w="1384663"/>
                <a:gridCol w="1045028"/>
                <a:gridCol w="952284"/>
                <a:gridCol w="845990"/>
                <a:gridCol w="7045281"/>
              </a:tblGrid>
              <a:tr h="61859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Населення,</a:t>
                      </a:r>
                    </a:p>
                    <a:p>
                      <a:pPr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тис осіб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Площа,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тис км</a:t>
                      </a:r>
                      <a:r>
                        <a:rPr lang="uk-UA" sz="1400" b="1" i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ОТГ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у районі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4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Перелік об'єднаних територіальних громад у районі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39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Дрогобицький район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Бориславська міська, Дрогобицька міська, Меденицька селищна, Східницька селищна, Трускавецька міська територіальні громади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01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Золочівський</a:t>
                      </a: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Бродівська  міська,  Буська  міська,  Заболотцівська  сільська,  Золочівська  міська, Красненська  селищна,  Підкамінська  селищна,  Поморянська  селищна  територіальні громади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5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5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Львівський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1150,4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Бібрська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Великолюбінська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Глинянська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Городоцька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Давидівська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Добросинсько-Магерівська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Жовківська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Жовтанецька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Зимноводівська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Кам’янка-Бузька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Комарнівська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Куликівська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селищна, Львівська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Мурованська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Новояричівська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Оброшинська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Перемишлянська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Підберізцівська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Пустомитівська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Рава-Руська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Сокільницька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Солонківська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Щирецька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селищна територіальні громади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5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0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Самбірський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227,7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Бісковицька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Боринська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Добромильська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Новокалинівська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Ралівська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Рудківська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Самбірська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Старосамбірська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Стрілківська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Турківська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Хирівська  міська  територіальні громади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5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5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64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Стрийський</a:t>
                      </a: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327,7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Гніздичівська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Грабовецько-Дулібівська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Жидачівська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Журавненська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селищна,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Козівська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Миколаївська міська, Моршинська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Новороздільська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Розвадівська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Сколівська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Славська селищна,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Стрийська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міська, Тростянецька сільська,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Ходорівська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міська територіальні громади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3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49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Червоноград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ський</a:t>
                      </a: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Белзька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Великомостівська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Добротвірська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Лопатинська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Радехівська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Сокальська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Червоноградська  міська територіальні громади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3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Яворівський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Івано-Франківська  селищна,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Мостиська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Новояворівська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Судововишнянська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міська,  </a:t>
                      </a:r>
                      <a:r>
                        <a:rPr lang="uk-UA" sz="13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Шегинівська</a:t>
                      </a:r>
                      <a:r>
                        <a:rPr lang="uk-UA" sz="13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сільська,  Яворівська  міська  територіальні  громади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DDC05C71-CEB1-CF48-B08A-0E390615B758}"/>
              </a:ext>
            </a:extLst>
          </p:cNvPr>
          <p:cNvSpPr/>
          <p:nvPr/>
        </p:nvSpPr>
        <p:spPr>
          <a:xfrm>
            <a:off x="378823" y="235131"/>
            <a:ext cx="11567849" cy="8360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48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Методичні рекомендації стосовно формування ефективних моделей розвитку фізичної культури та спорту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ОТГ:</a:t>
            </a:r>
            <a:br>
              <a:rPr lang="uk-UA" sz="2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703" y="1254034"/>
            <a:ext cx="1137774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sz="2300" b="1" dirty="0" smtClean="0">
                <a:solidFill>
                  <a:srgbClr val="002060"/>
                </a:solidFill>
              </a:rPr>
              <a:t>Створити структурний підрозділ (або окрему комунальну установу) основними завданням якого є забезпечення на території ОТГ реалізації державної політики у галузі фізичної культури і спорту,  виконання програм та здійснення заходів, спрямованих на розвиток фізичної культури та спорту;</a:t>
            </a:r>
            <a:endParaRPr lang="uk-UA" sz="500" b="1" dirty="0" smtClean="0">
              <a:solidFill>
                <a:srgbClr val="002060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uk-UA" sz="2300" b="1" dirty="0" smtClean="0">
                <a:solidFill>
                  <a:srgbClr val="002060"/>
                </a:solidFill>
              </a:rPr>
              <a:t>Розробити та затвердити Програму розвитку фізичної культури та спорту в ОТГ, сформувавши модель розвитку галузі за напрямками: масовий спорт, </a:t>
            </a:r>
            <a:r>
              <a:rPr lang="uk-UA" sz="2300" b="1" dirty="0" err="1" smtClean="0">
                <a:solidFill>
                  <a:srgbClr val="002060"/>
                </a:solidFill>
              </a:rPr>
              <a:t>спорт</a:t>
            </a:r>
            <a:r>
              <a:rPr lang="uk-UA" sz="2300" b="1" dirty="0" smtClean="0">
                <a:solidFill>
                  <a:srgbClr val="002060"/>
                </a:solidFill>
              </a:rPr>
              <a:t> у системі освіти, спорт вищих досягнень, спортивна інфраструктура;</a:t>
            </a:r>
            <a:endParaRPr lang="uk-UA" sz="500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uk-UA" sz="2300" b="1" dirty="0" smtClean="0">
                <a:solidFill>
                  <a:srgbClr val="002060"/>
                </a:solidFill>
              </a:rPr>
              <a:t>На реалізацію програм і </a:t>
            </a:r>
            <a:r>
              <a:rPr lang="uk-UA" sz="2300" b="1" dirty="0" err="1" smtClean="0">
                <a:solidFill>
                  <a:srgbClr val="002060"/>
                </a:solidFill>
              </a:rPr>
              <a:t>проєктів</a:t>
            </a:r>
            <a:r>
              <a:rPr lang="uk-UA" sz="2300" b="1" dirty="0" smtClean="0">
                <a:solidFill>
                  <a:srgbClr val="002060"/>
                </a:solidFill>
              </a:rPr>
              <a:t>, що мають на меті розвиток спортивної інфраструктури, передбачати не менше 2 відсотків прогнозного обсягу доходів загального фонду бюджету відповідної ОТГ на відповідний бюджетний період;</a:t>
            </a:r>
            <a:endParaRPr lang="uk-UA" sz="500" b="1" dirty="0" smtClean="0">
              <a:solidFill>
                <a:srgbClr val="002060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uk-UA" sz="2300" b="1" dirty="0" smtClean="0">
                <a:solidFill>
                  <a:srgbClr val="002060"/>
                </a:solidFill>
              </a:rPr>
              <a:t>Створити </a:t>
            </a:r>
            <a:r>
              <a:rPr lang="uk-UA" sz="2300" b="1" dirty="0" err="1" smtClean="0">
                <a:solidFill>
                  <a:srgbClr val="002060"/>
                </a:solidFill>
              </a:rPr>
              <a:t>веб-ресурс</a:t>
            </a:r>
            <a:r>
              <a:rPr lang="uk-UA" sz="2300" b="1" dirty="0" smtClean="0">
                <a:solidFill>
                  <a:srgbClr val="002060"/>
                </a:solidFill>
              </a:rPr>
              <a:t> для популяризації здорового способу життя, активного дозвілля та висвітлення актуальної  інформації про фізичну культуру та спорт в ОТГ. </a:t>
            </a:r>
          </a:p>
          <a:p>
            <a:pPr marL="228600" lvl="0" indent="-228600">
              <a:spcBef>
                <a:spcPts val="1200"/>
              </a:spcBef>
              <a:buFont typeface="Wingdings" pitchFamily="2" charset="2"/>
              <a:buChar char="Ø"/>
            </a:pPr>
            <a:endParaRPr lang="uk-UA" sz="23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424</Words>
  <Application>Microsoft Office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Про розвиток галузі фізичної культури та спорту в умовах нового територіального устрою  Львівської області </vt:lpstr>
      <vt:lpstr>Кількість ОТГ у Львівській області</vt:lpstr>
      <vt:lpstr>Презентация PowerPoint</vt:lpstr>
      <vt:lpstr>З 71 ДЮСШ  в ОТГ працюють 7</vt:lpstr>
      <vt:lpstr>Видатки на галузь фізичної культури та спорту  з місцевих бюджетів ОТГ впродовж 2019 року склали   понад 17,6 млн грн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управління фізичної культури та спорту Львівської обласної державної адміністрації за 2018 р.</dc:title>
  <dc:creator>RePack by Diakov</dc:creator>
  <cp:lastModifiedBy>Alex</cp:lastModifiedBy>
  <cp:revision>304</cp:revision>
  <dcterms:created xsi:type="dcterms:W3CDTF">2019-01-30T21:20:03Z</dcterms:created>
  <dcterms:modified xsi:type="dcterms:W3CDTF">2020-10-08T07:06:16Z</dcterms:modified>
</cp:coreProperties>
</file>